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60.xml" ContentType="application/vnd.openxmlformats-officedocument.presentationml.slide+xml"/>
  <Override PartName="/ppt/slides/slide83.xml" ContentType="application/vnd.openxmlformats-officedocument.presentationml.slide+xml"/>
  <Override PartName="/ppt/slides/slide5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3.xml" ContentType="application/vnd.openxmlformats-officedocument.presentationml.slide+xml"/>
  <Override PartName="/ppt/slides/slide59.xml" ContentType="application/vnd.openxmlformats-officedocument.presentationml.slide+xml"/>
  <Override PartName="/ppt/slides/slide35.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47.xml" ContentType="application/vnd.openxmlformats-officedocument.presentationml.slide+xml"/>
  <Override PartName="/ppt/slides/slide34.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0.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7.xml" ContentType="application/vnd.openxmlformats-officedocument.presentationml.notesSlide+xml"/>
  <Override PartName="/ppt/notesSlides/notesSlide74.xml" ContentType="application/vnd.openxmlformats-officedocument.presentationml.notesSlide+xml"/>
  <Override PartName="/ppt/notesSlides/notesSlide78.xml" ContentType="application/vnd.openxmlformats-officedocument.presentationml.notesSlide+xml"/>
  <Override PartName="/ppt/notesSlides/notesSlide73.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6.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0.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3.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40.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5.xml" ContentType="application/vnd.openxmlformats-officedocument.presentationml.notesSlide+xml"/>
  <Override PartName="/ppt/notesSlides/notesSlide41.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3"/>
  </p:notesMasterIdLst>
  <p:handoutMasterIdLst>
    <p:handoutMasterId r:id="rId104"/>
  </p:handoutMasterIdLst>
  <p:sldIdLst>
    <p:sldId id="256" r:id="rId2"/>
    <p:sldId id="372" r:id="rId3"/>
    <p:sldId id="295" r:id="rId4"/>
    <p:sldId id="293" r:id="rId5"/>
    <p:sldId id="371" r:id="rId6"/>
    <p:sldId id="259" r:id="rId7"/>
    <p:sldId id="394" r:id="rId8"/>
    <p:sldId id="396" r:id="rId9"/>
    <p:sldId id="397"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398" r:id="rId31"/>
    <p:sldId id="429" r:id="rId32"/>
    <p:sldId id="332" r:id="rId33"/>
    <p:sldId id="261" r:id="rId34"/>
    <p:sldId id="292" r:id="rId35"/>
    <p:sldId id="262" r:id="rId36"/>
    <p:sldId id="263" r:id="rId37"/>
    <p:sldId id="264" r:id="rId38"/>
    <p:sldId id="340" r:id="rId39"/>
    <p:sldId id="341" r:id="rId40"/>
    <p:sldId id="342" r:id="rId41"/>
    <p:sldId id="343" r:id="rId42"/>
    <p:sldId id="344" r:id="rId43"/>
    <p:sldId id="363" r:id="rId44"/>
    <p:sldId id="347" r:id="rId45"/>
    <p:sldId id="333" r:id="rId46"/>
    <p:sldId id="334" r:id="rId47"/>
    <p:sldId id="335" r:id="rId48"/>
    <p:sldId id="336" r:id="rId49"/>
    <p:sldId id="337" r:id="rId50"/>
    <p:sldId id="338" r:id="rId51"/>
    <p:sldId id="362" r:id="rId52"/>
    <p:sldId id="345" r:id="rId53"/>
    <p:sldId id="348" r:id="rId54"/>
    <p:sldId id="349" r:id="rId55"/>
    <p:sldId id="350" r:id="rId56"/>
    <p:sldId id="352" r:id="rId57"/>
    <p:sldId id="353" r:id="rId58"/>
    <p:sldId id="354" r:id="rId59"/>
    <p:sldId id="355" r:id="rId60"/>
    <p:sldId id="356" r:id="rId61"/>
    <p:sldId id="357" r:id="rId62"/>
    <p:sldId id="358" r:id="rId63"/>
    <p:sldId id="359" r:id="rId64"/>
    <p:sldId id="360" r:id="rId65"/>
    <p:sldId id="361" r:id="rId66"/>
    <p:sldId id="420" r:id="rId67"/>
    <p:sldId id="422" r:id="rId68"/>
    <p:sldId id="421" r:id="rId69"/>
    <p:sldId id="423" r:id="rId70"/>
    <p:sldId id="424" r:id="rId71"/>
    <p:sldId id="425" r:id="rId72"/>
    <p:sldId id="426" r:id="rId73"/>
    <p:sldId id="427" r:id="rId74"/>
    <p:sldId id="428" r:id="rId75"/>
    <p:sldId id="364" r:id="rId76"/>
    <p:sldId id="365" r:id="rId77"/>
    <p:sldId id="366" r:id="rId78"/>
    <p:sldId id="367" r:id="rId79"/>
    <p:sldId id="368" r:id="rId80"/>
    <p:sldId id="369" r:id="rId81"/>
    <p:sldId id="370" r:id="rId82"/>
    <p:sldId id="377" r:id="rId83"/>
    <p:sldId id="378" r:id="rId84"/>
    <p:sldId id="379" r:id="rId85"/>
    <p:sldId id="380" r:id="rId86"/>
    <p:sldId id="381" r:id="rId87"/>
    <p:sldId id="382" r:id="rId88"/>
    <p:sldId id="383" r:id="rId89"/>
    <p:sldId id="384" r:id="rId90"/>
    <p:sldId id="385" r:id="rId91"/>
    <p:sldId id="386" r:id="rId92"/>
    <p:sldId id="387" r:id="rId93"/>
    <p:sldId id="388" r:id="rId94"/>
    <p:sldId id="389" r:id="rId95"/>
    <p:sldId id="390" r:id="rId96"/>
    <p:sldId id="391" r:id="rId97"/>
    <p:sldId id="392" r:id="rId98"/>
    <p:sldId id="374" r:id="rId99"/>
    <p:sldId id="375" r:id="rId100"/>
    <p:sldId id="329" r:id="rId101"/>
    <p:sldId id="330" r:id="rId102"/>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baird" initials="" lastIdx="10" clrIdx="0"/>
  <p:cmAuthor id="1" name="Cortney Cino" initials="" lastIdx="2" clrIdx="1"/>
  <p:cmAuthor id="2" name="robert.schweitzer" initials="" lastIdx="16" clrIdx="2"/>
  <p:cmAuthor id="3" name="Lawrence, Susan" initials="LS" lastIdx="0" clrIdx="3">
    <p:extLst>
      <p:ext uri="{19B8F6BF-5375-455C-9EA6-DF929625EA0E}">
        <p15:presenceInfo xmlns:p15="http://schemas.microsoft.com/office/powerpoint/2012/main" userId="Lawrence, Sus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9FBA3"/>
    <a:srgbClr val="009644"/>
    <a:srgbClr val="099402"/>
    <a:srgbClr val="029425"/>
    <a:srgbClr val="00AC4E"/>
    <a:srgbClr val="008000"/>
    <a:srgbClr val="D9FBFF"/>
    <a:srgbClr val="02D8E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73" autoAdjust="0"/>
    <p:restoredTop sz="77932" autoAdjust="0"/>
  </p:normalViewPr>
  <p:slideViewPr>
    <p:cSldViewPr snapToGrid="0">
      <p:cViewPr varScale="1">
        <p:scale>
          <a:sx n="50" d="100"/>
          <a:sy n="50" d="100"/>
        </p:scale>
        <p:origin x="1299" y="1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3.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defRPr sz="1200">
                <a:latin typeface="Arial" charset="0"/>
              </a:defRPr>
            </a:lvl1pPr>
          </a:lstStyle>
          <a:p>
            <a:endParaRPr lang="en-US"/>
          </a:p>
        </p:txBody>
      </p:sp>
      <p:sp>
        <p:nvSpPr>
          <p:cNvPr id="229379" name="Rectangle 3"/>
          <p:cNvSpPr>
            <a:spLocks noGrp="1" noChangeArrowheads="1"/>
          </p:cNvSpPr>
          <p:nvPr>
            <p:ph type="dt" sz="quarter" idx="1"/>
          </p:nvPr>
        </p:nvSpPr>
        <p:spPr bwMode="auto">
          <a:xfrm>
            <a:off x="3977531" y="0"/>
            <a:ext cx="3043979" cy="465773"/>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a:latin typeface="Arial" charset="0"/>
              </a:defRPr>
            </a:lvl1pPr>
          </a:lstStyle>
          <a:p>
            <a:endParaRPr lang="en-US"/>
          </a:p>
        </p:txBody>
      </p:sp>
      <p:sp>
        <p:nvSpPr>
          <p:cNvPr id="229380" name="Rectangle 4"/>
          <p:cNvSpPr>
            <a:spLocks noGrp="1" noChangeArrowheads="1"/>
          </p:cNvSpPr>
          <p:nvPr>
            <p:ph type="ftr" sz="quarter" idx="2"/>
          </p:nvPr>
        </p:nvSpPr>
        <p:spPr bwMode="auto">
          <a:xfrm>
            <a:off x="1" y="8841738"/>
            <a:ext cx="3043979" cy="465773"/>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defRPr sz="1200">
                <a:latin typeface="Arial" charset="0"/>
              </a:defRPr>
            </a:lvl1pPr>
          </a:lstStyle>
          <a:p>
            <a:endParaRPr lang="en-US"/>
          </a:p>
        </p:txBody>
      </p:sp>
      <p:sp>
        <p:nvSpPr>
          <p:cNvPr id="229381" name="Rectangle 5"/>
          <p:cNvSpPr>
            <a:spLocks noGrp="1" noChangeArrowheads="1"/>
          </p:cNvSpPr>
          <p:nvPr>
            <p:ph type="sldNum" sz="quarter" idx="3"/>
          </p:nvPr>
        </p:nvSpPr>
        <p:spPr bwMode="auto">
          <a:xfrm>
            <a:off x="3977531" y="8841738"/>
            <a:ext cx="3043979" cy="465773"/>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atin typeface="Arial" charset="0"/>
              </a:defRPr>
            </a:lvl1pPr>
          </a:lstStyle>
          <a:p>
            <a:fld id="{17326F0F-3283-469F-A484-26080EB7C9F7}" type="slidenum">
              <a:rPr lang="en-US"/>
              <a:pPr/>
              <a:t>‹#›</a:t>
            </a:fld>
            <a:endParaRPr lang="en-US"/>
          </a:p>
        </p:txBody>
      </p:sp>
    </p:spTree>
    <p:extLst>
      <p:ext uri="{BB962C8B-B14F-4D97-AF65-F5344CB8AC3E}">
        <p14:creationId xmlns:p14="http://schemas.microsoft.com/office/powerpoint/2010/main" val="3847359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atin typeface="Arial" charset="0"/>
              </a:defRPr>
            </a:lvl1pPr>
          </a:lstStyle>
          <a:p>
            <a:endParaRPr lang="en-US"/>
          </a:p>
        </p:txBody>
      </p:sp>
      <p:sp>
        <p:nvSpPr>
          <p:cNvPr id="3075" name="Rectangle 3"/>
          <p:cNvSpPr>
            <a:spLocks noGrp="1" noChangeArrowheads="1"/>
          </p:cNvSpPr>
          <p:nvPr>
            <p:ph type="dt" idx="1"/>
          </p:nvPr>
        </p:nvSpPr>
        <p:spPr bwMode="auto">
          <a:xfrm>
            <a:off x="397753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02946" y="4422459"/>
            <a:ext cx="5617208" cy="4188778"/>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atin typeface="Arial" charset="0"/>
              </a:defRPr>
            </a:lvl1pPr>
          </a:lstStyle>
          <a:p>
            <a:endParaRPr lang="en-US"/>
          </a:p>
        </p:txBody>
      </p:sp>
      <p:sp>
        <p:nvSpPr>
          <p:cNvPr id="3079" name="Rectangle 7"/>
          <p:cNvSpPr>
            <a:spLocks noGrp="1" noChangeArrowheads="1"/>
          </p:cNvSpPr>
          <p:nvPr>
            <p:ph type="sldNum" sz="quarter" idx="5"/>
          </p:nvPr>
        </p:nvSpPr>
        <p:spPr bwMode="auto">
          <a:xfrm>
            <a:off x="397753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atin typeface="Arial" charset="0"/>
              </a:defRPr>
            </a:lvl1pPr>
          </a:lstStyle>
          <a:p>
            <a:fld id="{83E3688B-BC7F-4795-A61C-E2B27E12F998}" type="slidenum">
              <a:rPr lang="en-US"/>
              <a:pPr/>
              <a:t>‹#›</a:t>
            </a:fld>
            <a:endParaRPr lang="en-US"/>
          </a:p>
        </p:txBody>
      </p:sp>
    </p:spTree>
    <p:extLst>
      <p:ext uri="{BB962C8B-B14F-4D97-AF65-F5344CB8AC3E}">
        <p14:creationId xmlns:p14="http://schemas.microsoft.com/office/powerpoint/2010/main" val="2347675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Introductory Slide</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1</a:t>
            </a:fld>
            <a:endParaRPr lang="en-US"/>
          </a:p>
        </p:txBody>
      </p:sp>
    </p:spTree>
    <p:extLst>
      <p:ext uri="{BB962C8B-B14F-4D97-AF65-F5344CB8AC3E}">
        <p14:creationId xmlns:p14="http://schemas.microsoft.com/office/powerpoint/2010/main" val="3730324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10</a:t>
            </a:fld>
            <a:endParaRPr lang="en-US"/>
          </a:p>
        </p:txBody>
      </p:sp>
    </p:spTree>
    <p:extLst>
      <p:ext uri="{BB962C8B-B14F-4D97-AF65-F5344CB8AC3E}">
        <p14:creationId xmlns:p14="http://schemas.microsoft.com/office/powerpoint/2010/main" val="397970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11</a:t>
            </a:fld>
            <a:endParaRPr lang="en-US"/>
          </a:p>
        </p:txBody>
      </p:sp>
    </p:spTree>
    <p:extLst>
      <p:ext uri="{BB962C8B-B14F-4D97-AF65-F5344CB8AC3E}">
        <p14:creationId xmlns:p14="http://schemas.microsoft.com/office/powerpoint/2010/main" val="406455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12</a:t>
            </a:fld>
            <a:endParaRPr lang="en-US"/>
          </a:p>
        </p:txBody>
      </p:sp>
    </p:spTree>
    <p:extLst>
      <p:ext uri="{BB962C8B-B14F-4D97-AF65-F5344CB8AC3E}">
        <p14:creationId xmlns:p14="http://schemas.microsoft.com/office/powerpoint/2010/main" val="52873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13</a:t>
            </a:fld>
            <a:endParaRPr lang="en-US"/>
          </a:p>
        </p:txBody>
      </p:sp>
    </p:spTree>
    <p:extLst>
      <p:ext uri="{BB962C8B-B14F-4D97-AF65-F5344CB8AC3E}">
        <p14:creationId xmlns:p14="http://schemas.microsoft.com/office/powerpoint/2010/main" val="158855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14</a:t>
            </a:fld>
            <a:endParaRPr lang="en-US"/>
          </a:p>
        </p:txBody>
      </p:sp>
    </p:spTree>
    <p:extLst>
      <p:ext uri="{BB962C8B-B14F-4D97-AF65-F5344CB8AC3E}">
        <p14:creationId xmlns:p14="http://schemas.microsoft.com/office/powerpoint/2010/main" val="376370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15</a:t>
            </a:fld>
            <a:endParaRPr lang="en-US"/>
          </a:p>
        </p:txBody>
      </p:sp>
    </p:spTree>
    <p:extLst>
      <p:ext uri="{BB962C8B-B14F-4D97-AF65-F5344CB8AC3E}">
        <p14:creationId xmlns:p14="http://schemas.microsoft.com/office/powerpoint/2010/main" val="72814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16</a:t>
            </a:fld>
            <a:endParaRPr lang="en-US"/>
          </a:p>
        </p:txBody>
      </p:sp>
    </p:spTree>
    <p:extLst>
      <p:ext uri="{BB962C8B-B14F-4D97-AF65-F5344CB8AC3E}">
        <p14:creationId xmlns:p14="http://schemas.microsoft.com/office/powerpoint/2010/main" val="136264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17</a:t>
            </a:fld>
            <a:endParaRPr lang="en-US"/>
          </a:p>
        </p:txBody>
      </p:sp>
    </p:spTree>
    <p:extLst>
      <p:ext uri="{BB962C8B-B14F-4D97-AF65-F5344CB8AC3E}">
        <p14:creationId xmlns:p14="http://schemas.microsoft.com/office/powerpoint/2010/main" val="2245278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18</a:t>
            </a:fld>
            <a:endParaRPr lang="en-US"/>
          </a:p>
        </p:txBody>
      </p:sp>
    </p:spTree>
    <p:extLst>
      <p:ext uri="{BB962C8B-B14F-4D97-AF65-F5344CB8AC3E}">
        <p14:creationId xmlns:p14="http://schemas.microsoft.com/office/powerpoint/2010/main" val="1836210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19</a:t>
            </a:fld>
            <a:endParaRPr lang="en-US"/>
          </a:p>
        </p:txBody>
      </p:sp>
    </p:spTree>
    <p:extLst>
      <p:ext uri="{BB962C8B-B14F-4D97-AF65-F5344CB8AC3E}">
        <p14:creationId xmlns:p14="http://schemas.microsoft.com/office/powerpoint/2010/main" val="274165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Slide:</a:t>
            </a:r>
          </a:p>
          <a:p>
            <a:r>
              <a:rPr lang="en-US" dirty="0" smtClean="0"/>
              <a:t>- Similar to previous slide, but show the transition phase. Inform the class that Phase II will be discussed in detail through the next Unit.</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885845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20</a:t>
            </a:fld>
            <a:endParaRPr lang="en-US"/>
          </a:p>
        </p:txBody>
      </p:sp>
    </p:spTree>
    <p:extLst>
      <p:ext uri="{BB962C8B-B14F-4D97-AF65-F5344CB8AC3E}">
        <p14:creationId xmlns:p14="http://schemas.microsoft.com/office/powerpoint/2010/main" val="2430807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21</a:t>
            </a:fld>
            <a:endParaRPr lang="en-US"/>
          </a:p>
        </p:txBody>
      </p:sp>
    </p:spTree>
    <p:extLst>
      <p:ext uri="{BB962C8B-B14F-4D97-AF65-F5344CB8AC3E}">
        <p14:creationId xmlns:p14="http://schemas.microsoft.com/office/powerpoint/2010/main" val="119467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22</a:t>
            </a:fld>
            <a:endParaRPr lang="en-US"/>
          </a:p>
        </p:txBody>
      </p:sp>
    </p:spTree>
    <p:extLst>
      <p:ext uri="{BB962C8B-B14F-4D97-AF65-F5344CB8AC3E}">
        <p14:creationId xmlns:p14="http://schemas.microsoft.com/office/powerpoint/2010/main" val="411476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23</a:t>
            </a:fld>
            <a:endParaRPr lang="en-US"/>
          </a:p>
        </p:txBody>
      </p:sp>
    </p:spTree>
    <p:extLst>
      <p:ext uri="{BB962C8B-B14F-4D97-AF65-F5344CB8AC3E}">
        <p14:creationId xmlns:p14="http://schemas.microsoft.com/office/powerpoint/2010/main" val="4072181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24</a:t>
            </a:fld>
            <a:endParaRPr lang="en-US"/>
          </a:p>
        </p:txBody>
      </p:sp>
    </p:spTree>
    <p:extLst>
      <p:ext uri="{BB962C8B-B14F-4D97-AF65-F5344CB8AC3E}">
        <p14:creationId xmlns:p14="http://schemas.microsoft.com/office/powerpoint/2010/main" val="1385342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25</a:t>
            </a:fld>
            <a:endParaRPr lang="en-US"/>
          </a:p>
        </p:txBody>
      </p:sp>
    </p:spTree>
    <p:extLst>
      <p:ext uri="{BB962C8B-B14F-4D97-AF65-F5344CB8AC3E}">
        <p14:creationId xmlns:p14="http://schemas.microsoft.com/office/powerpoint/2010/main" val="1405508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26</a:t>
            </a:fld>
            <a:endParaRPr lang="en-US"/>
          </a:p>
        </p:txBody>
      </p:sp>
    </p:spTree>
    <p:extLst>
      <p:ext uri="{BB962C8B-B14F-4D97-AF65-F5344CB8AC3E}">
        <p14:creationId xmlns:p14="http://schemas.microsoft.com/office/powerpoint/2010/main" val="2465621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3688B-BC7F-4795-A61C-E2B27E12F998}" type="slidenum">
              <a:rPr lang="en-US" smtClean="0"/>
              <a:pPr/>
              <a:t>27</a:t>
            </a:fld>
            <a:endParaRPr lang="en-US"/>
          </a:p>
        </p:txBody>
      </p:sp>
    </p:spTree>
    <p:extLst>
      <p:ext uri="{BB962C8B-B14F-4D97-AF65-F5344CB8AC3E}">
        <p14:creationId xmlns:p14="http://schemas.microsoft.com/office/powerpoint/2010/main" val="2808749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28</a:t>
            </a:fld>
            <a:endParaRPr lang="en-US"/>
          </a:p>
        </p:txBody>
      </p:sp>
    </p:spTree>
    <p:extLst>
      <p:ext uri="{BB962C8B-B14F-4D97-AF65-F5344CB8AC3E}">
        <p14:creationId xmlns:p14="http://schemas.microsoft.com/office/powerpoint/2010/main" val="2726751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29</a:t>
            </a:fld>
            <a:endParaRPr lang="en-US"/>
          </a:p>
        </p:txBody>
      </p:sp>
    </p:spTree>
    <p:extLst>
      <p:ext uri="{BB962C8B-B14F-4D97-AF65-F5344CB8AC3E}">
        <p14:creationId xmlns:p14="http://schemas.microsoft.com/office/powerpoint/2010/main" val="134132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Review the transition from Phase I into Phase II.</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a:t>
            </a:fld>
            <a:endParaRPr lang="en-US"/>
          </a:p>
        </p:txBody>
      </p:sp>
    </p:spTree>
    <p:extLst>
      <p:ext uri="{BB962C8B-B14F-4D97-AF65-F5344CB8AC3E}">
        <p14:creationId xmlns:p14="http://schemas.microsoft.com/office/powerpoint/2010/main" val="2285843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Checklists. Review all the components and discuss the PDMG Roles throughout.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Inform the Attendees that the Applicants will receive the Document Checklists through email following the Exploratory Call and Hard Copies of the Checklists will be provided at the Recovery Scoping Meeting.</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30</a:t>
            </a:fld>
            <a:endParaRPr lang="en-US"/>
          </a:p>
        </p:txBody>
      </p:sp>
    </p:spTree>
    <p:extLst>
      <p:ext uri="{BB962C8B-B14F-4D97-AF65-F5344CB8AC3E}">
        <p14:creationId xmlns:p14="http://schemas.microsoft.com/office/powerpoint/2010/main" val="3891160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
            </a:r>
            <a:r>
              <a:rPr lang="en-US" baseline="0" dirty="0" smtClean="0"/>
              <a:t> Applicant that the “Manage EEI Answers” button will transmit required documentation and queries back to the Program Delivery Manager</a:t>
            </a:r>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31</a:t>
            </a:fld>
            <a:endParaRPr lang="en-US"/>
          </a:p>
        </p:txBody>
      </p:sp>
    </p:spTree>
    <p:extLst>
      <p:ext uri="{BB962C8B-B14F-4D97-AF65-F5344CB8AC3E}">
        <p14:creationId xmlns:p14="http://schemas.microsoft.com/office/powerpoint/2010/main" val="1247480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a:t>
            </a:r>
          </a:p>
          <a:p>
            <a:pPr marL="171450" indent="-171450">
              <a:buFontTx/>
              <a:buChar char="-"/>
            </a:pPr>
            <a:r>
              <a:rPr lang="en-US" dirty="0" smtClean="0"/>
              <a:t>Inform the Attendees that the FEMA PDMG will assist the</a:t>
            </a:r>
            <a:r>
              <a:rPr lang="en-US" baseline="0" dirty="0" smtClean="0"/>
              <a:t> Applicant by collecting all the damage information and documentation. The Information will be routed to the CRC.</a:t>
            </a:r>
          </a:p>
          <a:p>
            <a:endParaRPr lang="en-US" baseline="0" dirty="0" smtClean="0"/>
          </a:p>
        </p:txBody>
      </p:sp>
      <p:sp>
        <p:nvSpPr>
          <p:cNvPr id="4" name="Slide Number Placeholder 3"/>
          <p:cNvSpPr>
            <a:spLocks noGrp="1"/>
          </p:cNvSpPr>
          <p:nvPr>
            <p:ph type="sldNum" sz="quarter" idx="10"/>
          </p:nvPr>
        </p:nvSpPr>
        <p:spPr/>
        <p:txBody>
          <a:bodyPr/>
          <a:lstStyle/>
          <a:p>
            <a:fld id="{83E3688B-BC7F-4795-A61C-E2B27E12F998}" type="slidenum">
              <a:rPr lang="en-US" smtClean="0"/>
              <a:pPr/>
              <a:t>32</a:t>
            </a:fld>
            <a:endParaRPr lang="en-US"/>
          </a:p>
        </p:txBody>
      </p:sp>
    </p:spTree>
    <p:extLst>
      <p:ext uri="{BB962C8B-B14F-4D97-AF65-F5344CB8AC3E}">
        <p14:creationId xmlns:p14="http://schemas.microsoft.com/office/powerpoint/2010/main" val="278312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Continue to enforce the role</a:t>
            </a:r>
            <a:r>
              <a:rPr lang="en-US" baseline="0" dirty="0" smtClean="0"/>
              <a:t> of the Program Delivery Manager.</a:t>
            </a:r>
          </a:p>
          <a:p>
            <a:pPr marL="171450" indent="-171450">
              <a:buFontTx/>
              <a:buChar char="-"/>
            </a:pPr>
            <a:r>
              <a:rPr lang="en-US" baseline="0" dirty="0" smtClean="0"/>
              <a:t>Outline ongoing roles and work with the Applicant</a:t>
            </a:r>
          </a:p>
          <a:p>
            <a:pPr marL="171450" indent="-171450">
              <a:buFontTx/>
              <a:buChar char="-"/>
            </a:pPr>
            <a:r>
              <a:rPr lang="en-US" baseline="0" dirty="0" smtClean="0"/>
              <a:t>Define the potential roles the Recipient may have either supporting the FEMA PDMG or the Applicant in the process. The Recipient may choose to mirror the PDMG if Recipient staffing capacity allows for it.</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33</a:t>
            </a:fld>
            <a:endParaRPr lang="en-US"/>
          </a:p>
        </p:txBody>
      </p:sp>
    </p:spTree>
    <p:extLst>
      <p:ext uri="{BB962C8B-B14F-4D97-AF65-F5344CB8AC3E}">
        <p14:creationId xmlns:p14="http://schemas.microsoft.com/office/powerpoint/2010/main" val="137720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Site</a:t>
            </a:r>
            <a:r>
              <a:rPr lang="en-US" baseline="0" dirty="0" smtClean="0"/>
              <a:t> Inspections do</a:t>
            </a:r>
            <a:r>
              <a:rPr lang="en-US" dirty="0" smtClean="0"/>
              <a:t> occur on grouped projects where</a:t>
            </a:r>
            <a:r>
              <a:rPr lang="en-US" baseline="0" dirty="0" smtClean="0"/>
              <a:t> a completed work site may be the component of an overall project that is not complete.</a:t>
            </a:r>
          </a:p>
          <a:p>
            <a:pPr marL="171450" indent="-171450">
              <a:buFontTx/>
              <a:buChar char="-"/>
            </a:pPr>
            <a:r>
              <a:rPr lang="en-US" baseline="0" dirty="0" smtClean="0"/>
              <a:t>Example: A baseball field has damage to fences, light poles, scoreboard and dugouts </a:t>
            </a:r>
            <a:r>
              <a:rPr lang="en-US" baseline="0" dirty="0" smtClean="0">
                <a:sym typeface="Wingdings" panose="05000000000000000000" pitchFamily="2" charset="2"/>
              </a:rPr>
              <a:t> Fences have been repaired, but the remaining work is incomplete.</a:t>
            </a:r>
          </a:p>
          <a:p>
            <a:pPr marL="171450" indent="-171450">
              <a:buFontTx/>
              <a:buChar char="-"/>
            </a:pPr>
            <a:r>
              <a:rPr lang="en-US" baseline="0" dirty="0" smtClean="0">
                <a:sym typeface="Wingdings" panose="05000000000000000000" pitchFamily="2" charset="2"/>
              </a:rPr>
              <a:t>For the completed portion, the Site Inspector will complete a validation of the fence and capture components/dimensions in order to include the damaged element in the DDD.</a:t>
            </a:r>
          </a:p>
          <a:p>
            <a:pPr marL="171450" indent="-171450">
              <a:buFontTx/>
              <a:buChar char="-"/>
            </a:pPr>
            <a:r>
              <a:rPr lang="en-US" baseline="0" dirty="0" smtClean="0"/>
              <a:t>In the example: if all components of the ballfield were repaired (fences, light poles, scoreboards, and dugouts), then the PDMG works with the Applicant to complete a DDD, and a Site Inspection and/or Site Validation will not occur.</a:t>
            </a:r>
          </a:p>
          <a:p>
            <a:pPr marL="171450" indent="-171450">
              <a:buFontTx/>
              <a:buChar char="-"/>
            </a:pPr>
            <a:r>
              <a:rPr lang="en-US" baseline="0" dirty="0" smtClean="0"/>
              <a:t>Remind participants that an overall project can be deemed 100% complete in the lane process if the project will be complete within 2 weeks of the Recovery Scoping Meeting.</a:t>
            </a:r>
          </a:p>
          <a:p>
            <a:pPr marL="171450" indent="-171450">
              <a:buFontTx/>
              <a:buChar char="-"/>
            </a:pPr>
            <a:r>
              <a:rPr lang="en-US" baseline="0" dirty="0" smtClean="0"/>
              <a:t>Applicant and Recipient Consideration: For 100% completed projects, the Recipient may assist the Applicant with DDD development and demonstration of damage. It is the Applicant responsibility to demonstrate damage through photographs and records.</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34</a:t>
            </a:fld>
            <a:endParaRPr lang="en-US"/>
          </a:p>
        </p:txBody>
      </p:sp>
    </p:spTree>
    <p:extLst>
      <p:ext uri="{BB962C8B-B14F-4D97-AF65-F5344CB8AC3E}">
        <p14:creationId xmlns:p14="http://schemas.microsoft.com/office/powerpoint/2010/main" val="2662815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This slide begins the course transition into the Site Inspection Process.</a:t>
            </a:r>
          </a:p>
          <a:p>
            <a:pPr marL="171450" indent="-171450">
              <a:buFontTx/>
              <a:buChar char="-"/>
            </a:pPr>
            <a:r>
              <a:rPr lang="en-US" dirty="0" smtClean="0"/>
              <a:t>Additional</a:t>
            </a:r>
            <a:r>
              <a:rPr lang="en-US" baseline="0" dirty="0" smtClean="0"/>
              <a:t> details will be taken in steps throughout the Unit. </a:t>
            </a:r>
          </a:p>
          <a:p>
            <a:pPr marL="171450" indent="-171450">
              <a:buFontTx/>
              <a:buChar char="-"/>
            </a:pPr>
            <a:r>
              <a:rPr lang="en-US" baseline="0" dirty="0" smtClean="0"/>
              <a:t>Overview the slide bullet points and proceed to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35</a:t>
            </a:fld>
            <a:endParaRPr lang="en-US"/>
          </a:p>
        </p:txBody>
      </p:sp>
    </p:spTree>
    <p:extLst>
      <p:ext uri="{BB962C8B-B14F-4D97-AF65-F5344CB8AC3E}">
        <p14:creationId xmlns:p14="http://schemas.microsoft.com/office/powerpoint/2010/main" val="3370351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For the next 2 slides,</a:t>
            </a:r>
            <a:r>
              <a:rPr lang="en-US" baseline="0" dirty="0" smtClean="0"/>
              <a:t> Articulate and describe the FEMA Work Order Cycle.</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36</a:t>
            </a:fld>
            <a:endParaRPr lang="en-US"/>
          </a:p>
        </p:txBody>
      </p:sp>
    </p:spTree>
    <p:extLst>
      <p:ext uri="{BB962C8B-B14F-4D97-AF65-F5344CB8AC3E}">
        <p14:creationId xmlns:p14="http://schemas.microsoft.com/office/powerpoint/2010/main" val="2715714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Work Order Cycle Continued.</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37</a:t>
            </a:fld>
            <a:endParaRPr lang="en-US"/>
          </a:p>
        </p:txBody>
      </p:sp>
    </p:spTree>
    <p:extLst>
      <p:ext uri="{BB962C8B-B14F-4D97-AF65-F5344CB8AC3E}">
        <p14:creationId xmlns:p14="http://schemas.microsoft.com/office/powerpoint/2010/main" val="240086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Work through the bullet points. Highlight each and proceed to the next slide.</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38</a:t>
            </a:fld>
            <a:endParaRPr lang="en-US">
              <a:solidFill>
                <a:srgbClr val="000000"/>
              </a:solidFill>
            </a:endParaRPr>
          </a:p>
        </p:txBody>
      </p:sp>
    </p:spTree>
    <p:extLst>
      <p:ext uri="{BB962C8B-B14F-4D97-AF65-F5344CB8AC3E}">
        <p14:creationId xmlns:p14="http://schemas.microsoft.com/office/powerpoint/2010/main" val="2517247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Inform Applicant participants what to expect from the Site Inspector and how they will be engaged.</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317895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Introduce the course attendees to the Phase II</a:t>
            </a:r>
            <a:r>
              <a:rPr lang="en-US" baseline="0" dirty="0" smtClean="0"/>
              <a:t> Work Flow. Inform the class that steps will be reviewed in detail.</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4</a:t>
            </a:fld>
            <a:endParaRPr lang="en-US"/>
          </a:p>
        </p:txBody>
      </p:sp>
    </p:spTree>
    <p:extLst>
      <p:ext uri="{BB962C8B-B14F-4D97-AF65-F5344CB8AC3E}">
        <p14:creationId xmlns:p14="http://schemas.microsoft.com/office/powerpoint/2010/main" val="3899684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Address slide comments and discuss issues that can occur during recovery.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2280457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Inform Applicant participants what to expect from the Site Inspector and how they will be engaged.</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468699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Inform Applicant participants what to expect from the Site Inspector and how they will be engaged.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1962248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Remind the class that the Site Inspectors mission is to annotate </a:t>
            </a:r>
            <a:r>
              <a:rPr lang="en-US" smtClean="0"/>
              <a:t>ALL</a:t>
            </a:r>
            <a:r>
              <a:rPr lang="en-US" baseline="0" smtClean="0"/>
              <a:t> damages</a:t>
            </a:r>
            <a:endParaRPr lang="en-US" baseline="0" dirty="0" smtClean="0"/>
          </a:p>
          <a:p>
            <a:pPr marL="171450" indent="-171450">
              <a:buFontTx/>
              <a:buChar char="-"/>
            </a:pPr>
            <a:r>
              <a:rPr lang="en-US" baseline="0" dirty="0" smtClean="0"/>
              <a:t>In the process, the Site Inspector will seek Applicant Agreement</a:t>
            </a:r>
          </a:p>
          <a:p>
            <a:pPr marL="171450" indent="-171450">
              <a:buFontTx/>
              <a:buChar char="-"/>
            </a:pPr>
            <a:r>
              <a:rPr lang="en-US" baseline="0" dirty="0" smtClean="0"/>
              <a:t>Applicant Agreement is essential for the project to move forward</a:t>
            </a:r>
          </a:p>
          <a:p>
            <a:pPr marL="171450" indent="-171450">
              <a:buFontTx/>
              <a:buChar char="-"/>
            </a:pPr>
            <a:r>
              <a:rPr lang="en-US" baseline="0" dirty="0" smtClean="0"/>
              <a:t>The Applicant needs to sign each Site Inspection. If the Site Inspector has not asked for Signature, the Applicant may request opportunity to review and sign.</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1162044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Enforce</a:t>
            </a:r>
            <a:r>
              <a:rPr lang="en-US" baseline="0" dirty="0" smtClean="0"/>
              <a:t> that Recipients can have an active partnership role in the process.</a:t>
            </a:r>
          </a:p>
          <a:p>
            <a:pPr marL="171450" indent="-171450">
              <a:buFontTx/>
              <a:buChar char="-"/>
            </a:pPr>
            <a:r>
              <a:rPr lang="en-US" baseline="0" dirty="0" smtClean="0"/>
              <a:t>Follow the bullet point and discuss as necessary. </a:t>
            </a:r>
          </a:p>
          <a:p>
            <a:pPr marL="171450" indent="-171450">
              <a:buFontTx/>
              <a:buChar char="-"/>
            </a:pPr>
            <a:r>
              <a:rPr lang="en-US" baseline="0" dirty="0" smtClean="0"/>
              <a:t>Invest time with the class to answer all questions.</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1879370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Show the Video to the class.</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623755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Continue to remind the class that the PDMG is the Primary Point of Contact to the Applicant at all times, and remains in place on their field</a:t>
            </a:r>
            <a:r>
              <a:rPr lang="en-US" baseline="0" dirty="0" smtClean="0"/>
              <a:t> assignment.</a:t>
            </a:r>
          </a:p>
          <a:p>
            <a:pPr marL="171450" indent="-171450">
              <a:buFontTx/>
              <a:buChar char="-"/>
            </a:pPr>
            <a:r>
              <a:rPr lang="en-US" baseline="0" dirty="0" smtClean="0"/>
              <a:t>Site Inspectors play a limited, but very important and Specialized Role.</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1672959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a:t>
            </a:r>
          </a:p>
          <a:p>
            <a:r>
              <a:rPr lang="en-US" dirty="0" smtClean="0"/>
              <a:t>- The Site Inspector will</a:t>
            </a:r>
            <a:r>
              <a:rPr lang="en-US" baseline="0" dirty="0" smtClean="0"/>
              <a:t> process a DDD. Inform students that the DDD is the most critical component of the grant. Therefore, it was essential in the New Model to target a specific job to this single task. Doing so enhances quality of the grant.</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3806975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Expand upon the Bullet points above</a:t>
            </a:r>
            <a:r>
              <a:rPr lang="en-US" baseline="0" dirty="0" smtClean="0"/>
              <a:t> as necessary.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463025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Follow the Bullet points in discussion and remind the participants that jobs are being defined by task in accordance within</a:t>
            </a:r>
            <a:r>
              <a:rPr lang="en-US" baseline="0" dirty="0" smtClean="0"/>
              <a:t> a defined</a:t>
            </a:r>
            <a:r>
              <a:rPr lang="en-US" dirty="0" smtClean="0"/>
              <a:t> Position Assist.</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215961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Review the transition</a:t>
            </a:r>
            <a:r>
              <a:rPr lang="en-US" baseline="0" dirty="0" smtClean="0"/>
              <a:t> process from Phase II into Phase III.</a:t>
            </a:r>
          </a:p>
          <a:p>
            <a:pPr marL="171450" indent="-171450">
              <a:buFontTx/>
              <a:buChar char="-"/>
            </a:pPr>
            <a:r>
              <a:rPr lang="en-US" baseline="0" dirty="0" smtClean="0"/>
              <a:t>Ensure Students have a clear picture of where the project is going into Scoping an Costing</a:t>
            </a:r>
          </a:p>
          <a:p>
            <a:pPr marL="0" indent="0">
              <a:buFontTx/>
              <a:buNone/>
            </a:pP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2288714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Follow the Bullet points in discussion and remind the participants that jobs are being defined by task in accordance within a defined Position Assist.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2726727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Applicants open the Site Inspector Position Assist. Review and detail the components and content.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Review job functions and timelines.</a:t>
            </a: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51</a:t>
            </a:fld>
            <a:endParaRPr lang="en-US">
              <a:solidFill>
                <a:srgbClr val="000000"/>
              </a:solidFill>
            </a:endParaRPr>
          </a:p>
        </p:txBody>
      </p:sp>
    </p:spTree>
    <p:extLst>
      <p:ext uri="{BB962C8B-B14F-4D97-AF65-F5344CB8AC3E}">
        <p14:creationId xmlns:p14="http://schemas.microsoft.com/office/powerpoint/2010/main" val="498895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Instructor should invest time to review all considerations on the slide and enter into discussion with the class about each. Depending on circumstance, the Applicant may need to engage in additional discussion with the Program Delivery Manager. The Site Inspector may be able to help with bridging the conversation and reconciling any concerns prior to the</a:t>
            </a:r>
            <a:r>
              <a:rPr lang="en-US" baseline="0" dirty="0" smtClean="0"/>
              <a:t> Site Inspection.</a:t>
            </a:r>
          </a:p>
          <a:p>
            <a:pPr marL="171450" indent="-171450">
              <a:buFontTx/>
              <a:buChar char="-"/>
            </a:pPr>
            <a:r>
              <a:rPr lang="en-US" baseline="0" dirty="0" smtClean="0"/>
              <a:t>Remind the class that Site Inspectors can not visit sites not specified on the Work Order.</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3309840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Forms and Tools have been implemented to:</a:t>
            </a:r>
          </a:p>
          <a:p>
            <a:pPr marL="0" indent="0">
              <a:buFontTx/>
              <a:buNone/>
            </a:pPr>
            <a:r>
              <a:rPr lang="en-US" dirty="0" smtClean="0"/>
              <a:t>1.) Streamline the Job</a:t>
            </a:r>
          </a:p>
          <a:p>
            <a:r>
              <a:rPr lang="en-US" dirty="0" smtClean="0"/>
              <a:t>2.)</a:t>
            </a:r>
            <a:r>
              <a:rPr lang="en-US" baseline="0" dirty="0" smtClean="0"/>
              <a:t> </a:t>
            </a:r>
            <a:r>
              <a:rPr lang="en-US" dirty="0" smtClean="0"/>
              <a:t>Ensure consistency</a:t>
            </a:r>
          </a:p>
          <a:p>
            <a:r>
              <a:rPr lang="en-US" dirty="0" smtClean="0"/>
              <a:t>3.)</a:t>
            </a:r>
            <a:r>
              <a:rPr lang="en-US" baseline="0" dirty="0" smtClean="0"/>
              <a:t> </a:t>
            </a:r>
            <a:r>
              <a:rPr lang="en-US" dirty="0" smtClean="0"/>
              <a:t>Annotate damage</a:t>
            </a:r>
          </a:p>
          <a:p>
            <a:r>
              <a:rPr lang="en-US" dirty="0" smtClean="0"/>
              <a:t>4.)</a:t>
            </a:r>
            <a:r>
              <a:rPr lang="en-US" baseline="0" dirty="0" smtClean="0"/>
              <a:t> </a:t>
            </a:r>
            <a:r>
              <a:rPr lang="en-US" dirty="0" smtClean="0"/>
              <a:t>Guarantee ALL essential information is collected</a:t>
            </a:r>
          </a:p>
          <a:p>
            <a:r>
              <a:rPr lang="en-US" dirty="0" smtClean="0"/>
              <a:t>5.)</a:t>
            </a:r>
            <a:r>
              <a:rPr lang="en-US" baseline="0" dirty="0" smtClean="0"/>
              <a:t> </a:t>
            </a:r>
            <a:r>
              <a:rPr lang="en-US" dirty="0" smtClean="0"/>
              <a:t>Achieve field level agreement</a:t>
            </a:r>
          </a:p>
          <a:p>
            <a:endParaRPr lang="en-US" dirty="0" smtClean="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4165657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Discuss potential benefits of the Applicant and Recipient to use the FEMA Tools on a day to day basis.</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1742137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Work through the Bullet Points and Proceed to next slide.</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3358379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 </a:t>
            </a:r>
          </a:p>
          <a:p>
            <a:r>
              <a:rPr lang="en-US" dirty="0" smtClean="0"/>
              <a:t>- Take time with the class to show participants each</a:t>
            </a:r>
            <a:r>
              <a:rPr lang="en-US" baseline="0" dirty="0" smtClean="0"/>
              <a:t> of the 20 Site Inspection Report Forms. Highlight the components of the forms and show the differences of each (how they are designed to address specific work).</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4200804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Have the participants open the tool on their laptop. Describe the</a:t>
            </a:r>
            <a:r>
              <a:rPr lang="en-US" baseline="0" dirty="0" smtClean="0"/>
              <a:t> tools purpose and how it can assist the Applicant/Recipient/Site Inspector.</a:t>
            </a:r>
          </a:p>
          <a:p>
            <a:pPr marL="171450" indent="-171450">
              <a:buFontTx/>
              <a:buChar char="-"/>
            </a:pPr>
            <a:r>
              <a:rPr lang="en-US" baseline="0" dirty="0" smtClean="0"/>
              <a:t>Give samples for input into the form, so the Attendees may practice using it.</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3956414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3957294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322598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a:t>
            </a:r>
          </a:p>
          <a:p>
            <a:pPr marL="171450" indent="-171450">
              <a:buFontTx/>
              <a:buChar char="-"/>
            </a:pPr>
            <a:r>
              <a:rPr lang="en-US" dirty="0" smtClean="0"/>
              <a:t>Inform the Attendees that the FEMA PDMG will assist the</a:t>
            </a:r>
            <a:r>
              <a:rPr lang="en-US" baseline="0" dirty="0" smtClean="0"/>
              <a:t> Applicant by collecting all the damage information and documentation. The Information will be routed to the CRC.</a:t>
            </a:r>
          </a:p>
          <a:p>
            <a:endParaRPr lang="en-US" baseline="0" dirty="0" smtClean="0"/>
          </a:p>
        </p:txBody>
      </p:sp>
      <p:sp>
        <p:nvSpPr>
          <p:cNvPr id="4" name="Slide Number Placeholder 3"/>
          <p:cNvSpPr>
            <a:spLocks noGrp="1"/>
          </p:cNvSpPr>
          <p:nvPr>
            <p:ph type="sldNum" sz="quarter" idx="10"/>
          </p:nvPr>
        </p:nvSpPr>
        <p:spPr/>
        <p:txBody>
          <a:bodyPr/>
          <a:lstStyle/>
          <a:p>
            <a:fld id="{83E3688B-BC7F-4795-A61C-E2B27E12F998}" type="slidenum">
              <a:rPr lang="en-US" smtClean="0"/>
              <a:pPr/>
              <a:t>6</a:t>
            </a:fld>
            <a:endParaRPr lang="en-US"/>
          </a:p>
        </p:txBody>
      </p:sp>
    </p:spTree>
    <p:extLst>
      <p:ext uri="{BB962C8B-B14F-4D97-AF65-F5344CB8AC3E}">
        <p14:creationId xmlns:p14="http://schemas.microsoft.com/office/powerpoint/2010/main" val="2169627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869678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1391652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483045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26051301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201267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3569527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2180742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2615657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10727398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69</a:t>
            </a:fld>
            <a:endParaRPr lang="en-US">
              <a:solidFill>
                <a:srgbClr val="000000"/>
              </a:solidFill>
            </a:endParaRPr>
          </a:p>
        </p:txBody>
      </p:sp>
    </p:spTree>
    <p:extLst>
      <p:ext uri="{BB962C8B-B14F-4D97-AF65-F5344CB8AC3E}">
        <p14:creationId xmlns:p14="http://schemas.microsoft.com/office/powerpoint/2010/main" val="245324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Orient</a:t>
            </a:r>
            <a:r>
              <a:rPr lang="en-US" baseline="0" dirty="0" smtClean="0"/>
              <a:t> the Class with each of the Project Lanes</a:t>
            </a:r>
          </a:p>
          <a:p>
            <a:pPr marL="171450" indent="-171450">
              <a:buFontTx/>
              <a:buChar char="-"/>
            </a:pPr>
            <a:r>
              <a:rPr lang="en-US" baseline="0" dirty="0" smtClean="0"/>
              <a:t>Clarify Questions</a:t>
            </a:r>
          </a:p>
          <a:p>
            <a:pPr marL="171450" indent="-171450">
              <a:buFontTx/>
              <a:buChar char="-"/>
            </a:pPr>
            <a:r>
              <a:rPr lang="en-US" baseline="0" dirty="0" smtClean="0"/>
              <a:t>Clearly define the slide bullet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42723401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70</a:t>
            </a:fld>
            <a:endParaRPr lang="en-US">
              <a:solidFill>
                <a:srgbClr val="000000"/>
              </a:solidFill>
            </a:endParaRPr>
          </a:p>
        </p:txBody>
      </p:sp>
    </p:spTree>
    <p:extLst>
      <p:ext uri="{BB962C8B-B14F-4D97-AF65-F5344CB8AC3E}">
        <p14:creationId xmlns:p14="http://schemas.microsoft.com/office/powerpoint/2010/main" val="2278709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71</a:t>
            </a:fld>
            <a:endParaRPr lang="en-US">
              <a:solidFill>
                <a:srgbClr val="000000"/>
              </a:solidFill>
            </a:endParaRPr>
          </a:p>
        </p:txBody>
      </p:sp>
    </p:spTree>
    <p:extLst>
      <p:ext uri="{BB962C8B-B14F-4D97-AF65-F5344CB8AC3E}">
        <p14:creationId xmlns:p14="http://schemas.microsoft.com/office/powerpoint/2010/main" val="31746284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72</a:t>
            </a:fld>
            <a:endParaRPr lang="en-US">
              <a:solidFill>
                <a:srgbClr val="000000"/>
              </a:solidFill>
            </a:endParaRPr>
          </a:p>
        </p:txBody>
      </p:sp>
    </p:spTree>
    <p:extLst>
      <p:ext uri="{BB962C8B-B14F-4D97-AF65-F5344CB8AC3E}">
        <p14:creationId xmlns:p14="http://schemas.microsoft.com/office/powerpoint/2010/main" val="3702980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73</a:t>
            </a:fld>
            <a:endParaRPr lang="en-US">
              <a:solidFill>
                <a:srgbClr val="000000"/>
              </a:solidFill>
            </a:endParaRPr>
          </a:p>
        </p:txBody>
      </p:sp>
    </p:spTree>
    <p:extLst>
      <p:ext uri="{BB962C8B-B14F-4D97-AF65-F5344CB8AC3E}">
        <p14:creationId xmlns:p14="http://schemas.microsoft.com/office/powerpoint/2010/main" val="1187991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tool on their laptop. Describe the tools purpose and how it can assist the Applicant/Recipient/Site Inspector.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Give samples for input into the form, so the Attendees may practice using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74</a:t>
            </a:fld>
            <a:endParaRPr lang="en-US">
              <a:solidFill>
                <a:srgbClr val="000000"/>
              </a:solidFill>
            </a:endParaRPr>
          </a:p>
        </p:txBody>
      </p:sp>
    </p:spTree>
    <p:extLst>
      <p:ext uri="{BB962C8B-B14F-4D97-AF65-F5344CB8AC3E}">
        <p14:creationId xmlns:p14="http://schemas.microsoft.com/office/powerpoint/2010/main" val="1255926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r>
              <a:rPr lang="en-US" dirty="0" smtClean="0"/>
              <a:t>- The Demo is to show how the FEMA Site Inspector Enters the SI Report Into the Grants Manager,</a:t>
            </a:r>
            <a:r>
              <a:rPr lang="en-US" baseline="0" dirty="0" smtClean="0"/>
              <a:t> to develop the DDD. Go live.</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42096827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76</a:t>
            </a:fld>
            <a:endParaRPr lang="en-US">
              <a:solidFill>
                <a:srgbClr val="000000"/>
              </a:solidFill>
            </a:endParaRPr>
          </a:p>
        </p:txBody>
      </p:sp>
    </p:spTree>
    <p:extLst>
      <p:ext uri="{BB962C8B-B14F-4D97-AF65-F5344CB8AC3E}">
        <p14:creationId xmlns:p14="http://schemas.microsoft.com/office/powerpoint/2010/main" val="29169878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77</a:t>
            </a:fld>
            <a:endParaRPr lang="en-US">
              <a:solidFill>
                <a:srgbClr val="000000"/>
              </a:solidFill>
            </a:endParaRPr>
          </a:p>
        </p:txBody>
      </p:sp>
    </p:spTree>
    <p:extLst>
      <p:ext uri="{BB962C8B-B14F-4D97-AF65-F5344CB8AC3E}">
        <p14:creationId xmlns:p14="http://schemas.microsoft.com/office/powerpoint/2010/main" val="3929812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78</a:t>
            </a:fld>
            <a:endParaRPr lang="en-US">
              <a:solidFill>
                <a:srgbClr val="000000"/>
              </a:solidFill>
            </a:endParaRPr>
          </a:p>
        </p:txBody>
      </p:sp>
    </p:spTree>
    <p:extLst>
      <p:ext uri="{BB962C8B-B14F-4D97-AF65-F5344CB8AC3E}">
        <p14:creationId xmlns:p14="http://schemas.microsoft.com/office/powerpoint/2010/main" val="8092262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258218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Class Activity. Have the class consider various types of damage and what types of project lanes each damage item may belong in. Take Approximately 5-10 Minutes for the Activity to expose participants to Project Lanes and considerations.</a:t>
            </a:r>
          </a:p>
          <a:p>
            <a:pPr marL="171450" indent="-171450">
              <a:buFontTx/>
              <a:buChar char="-"/>
            </a:pPr>
            <a:r>
              <a:rPr lang="en-US" dirty="0" smtClean="0"/>
              <a:t>Ensure to differentiate between project grouping and</a:t>
            </a:r>
            <a:r>
              <a:rPr lang="en-US" baseline="0" dirty="0" smtClean="0"/>
              <a:t> Project Formulation.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387713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80</a:t>
            </a:fld>
            <a:endParaRPr lang="en-US">
              <a:solidFill>
                <a:srgbClr val="000000"/>
              </a:solidFill>
            </a:endParaRPr>
          </a:p>
        </p:txBody>
      </p:sp>
    </p:spTree>
    <p:extLst>
      <p:ext uri="{BB962C8B-B14F-4D97-AF65-F5344CB8AC3E}">
        <p14:creationId xmlns:p14="http://schemas.microsoft.com/office/powerpoint/2010/main" val="2663013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81</a:t>
            </a:fld>
            <a:endParaRPr lang="en-US">
              <a:solidFill>
                <a:srgbClr val="000000"/>
              </a:solidFill>
            </a:endParaRPr>
          </a:p>
        </p:txBody>
      </p:sp>
    </p:spTree>
    <p:extLst>
      <p:ext uri="{BB962C8B-B14F-4D97-AF65-F5344CB8AC3E}">
        <p14:creationId xmlns:p14="http://schemas.microsoft.com/office/powerpoint/2010/main" val="5106387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Have the Participants open the Position Assist. Review all the components and discuss the PDMG Roles throughout.</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82</a:t>
            </a:fld>
            <a:endParaRPr lang="en-US"/>
          </a:p>
        </p:txBody>
      </p:sp>
    </p:spTree>
    <p:extLst>
      <p:ext uri="{BB962C8B-B14F-4D97-AF65-F5344CB8AC3E}">
        <p14:creationId xmlns:p14="http://schemas.microsoft.com/office/powerpoint/2010/main" val="4501829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It is critical to have an open discussion of considerations with Recipients and Applicants</a:t>
            </a:r>
          </a:p>
          <a:p>
            <a:pPr marL="171450" indent="-171450">
              <a:buFontTx/>
              <a:buChar char="-"/>
            </a:pPr>
            <a:r>
              <a:rPr lang="en-US" dirty="0" smtClean="0"/>
              <a:t>Overview the considerations, discuss any others that may be brought up in class.</a:t>
            </a:r>
          </a:p>
          <a:p>
            <a:pPr marL="171450" indent="-171450">
              <a:buFontTx/>
              <a:buChar char="-"/>
            </a:pPr>
            <a:r>
              <a:rPr lang="en-US" dirty="0" smtClean="0"/>
              <a:t>Keep the discussion Applicant focused</a:t>
            </a:r>
          </a:p>
          <a:p>
            <a:pPr marL="171450" indent="-171450">
              <a:buFontTx/>
              <a:buChar char="-"/>
            </a:pPr>
            <a:r>
              <a:rPr lang="en-US" b="1" dirty="0" smtClean="0">
                <a:solidFill>
                  <a:srgbClr val="FF0000"/>
                </a:solidFill>
              </a:rPr>
              <a:t>Special Instructor Note: Remind Applicants that FEMA has specialized staff with expertise in working with large and complex projects, who are ready to assist.</a:t>
            </a:r>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98</a:t>
            </a:fld>
            <a:endParaRPr lang="en-US"/>
          </a:p>
        </p:txBody>
      </p:sp>
    </p:spTree>
    <p:extLst>
      <p:ext uri="{BB962C8B-B14F-4D97-AF65-F5344CB8AC3E}">
        <p14:creationId xmlns:p14="http://schemas.microsoft.com/office/powerpoint/2010/main" val="2968542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It is critical to remind Applicants that the PDMG remains in place throughout the grant process – continues to work with the Applicant</a:t>
            </a:r>
          </a:p>
          <a:p>
            <a:pPr marL="171450" indent="-171450">
              <a:buFontTx/>
              <a:buChar char="-"/>
            </a:pPr>
            <a:r>
              <a:rPr lang="en-US" dirty="0" smtClean="0"/>
              <a:t>Emphasize to the Audience that the Recipient may have a critical role in mirroring the PDMG. The recipient may choose to partner, opening up roles for the recipient</a:t>
            </a:r>
            <a:r>
              <a:rPr lang="en-US" baseline="0" dirty="0" smtClean="0"/>
              <a:t> to assist the Applicant and the FEMA PDMG.</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99</a:t>
            </a:fld>
            <a:endParaRPr lang="en-US"/>
          </a:p>
        </p:txBody>
      </p:sp>
    </p:spTree>
    <p:extLst>
      <p:ext uri="{BB962C8B-B14F-4D97-AF65-F5344CB8AC3E}">
        <p14:creationId xmlns:p14="http://schemas.microsoft.com/office/powerpoint/2010/main" val="5051105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 of Unit </a:t>
            </a:r>
          </a:p>
          <a:p>
            <a:r>
              <a:rPr lang="en-US" dirty="0" smtClean="0"/>
              <a:t>– Take brief moment to address any final questions before</a:t>
            </a:r>
            <a:r>
              <a:rPr lang="en-US" baseline="0" dirty="0" smtClean="0"/>
              <a:t> proceeding.</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100</a:t>
            </a:fld>
            <a:endParaRPr lang="en-US">
              <a:solidFill>
                <a:srgbClr val="000000"/>
              </a:solidFill>
            </a:endParaRPr>
          </a:p>
        </p:txBody>
      </p:sp>
    </p:spTree>
    <p:extLst>
      <p:ext uri="{BB962C8B-B14F-4D97-AF65-F5344CB8AC3E}">
        <p14:creationId xmlns:p14="http://schemas.microsoft.com/office/powerpoint/2010/main" val="3996580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Notes:</a:t>
            </a:r>
          </a:p>
          <a:p>
            <a:pPr marL="171450" indent="-171450">
              <a:buFontTx/>
              <a:buChar char="-"/>
            </a:pPr>
            <a:r>
              <a:rPr lang="en-US" dirty="0" smtClean="0"/>
              <a:t>Have students</a:t>
            </a:r>
            <a:r>
              <a:rPr lang="en-US" baseline="0" dirty="0" smtClean="0"/>
              <a:t> complete the Unit 4 portion of the evaluation. Include time for comments and feedback.</a:t>
            </a:r>
            <a:endParaRPr lang="en-US" dirty="0" smtClean="0"/>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solidFill>
                  <a:srgbClr val="000000"/>
                </a:solidFill>
              </a:rPr>
              <a:pPr/>
              <a:t>101</a:t>
            </a:fld>
            <a:endParaRPr lang="en-US">
              <a:solidFill>
                <a:srgbClr val="000000"/>
              </a:solidFill>
            </a:endParaRPr>
          </a:p>
        </p:txBody>
      </p:sp>
    </p:spTree>
    <p:extLst>
      <p:ext uri="{BB962C8B-B14F-4D97-AF65-F5344CB8AC3E}">
        <p14:creationId xmlns:p14="http://schemas.microsoft.com/office/powerpoint/2010/main" val="55654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Instructor Notes: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Have the Participants open the Checklists. Review all the components and discuss the PDMG Roles throughout.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Inform the Attendees that the Applicants will receive the Document Checklists through email following the Exploratory Call and Hard Copies of the Checklists will be provided at the Recovery Scoping Meeting.</a:t>
            </a:r>
          </a:p>
          <a:p>
            <a:endParaRPr lang="en-US" dirty="0"/>
          </a:p>
        </p:txBody>
      </p:sp>
      <p:sp>
        <p:nvSpPr>
          <p:cNvPr id="4" name="Slide Number Placeholder 3"/>
          <p:cNvSpPr>
            <a:spLocks noGrp="1"/>
          </p:cNvSpPr>
          <p:nvPr>
            <p:ph type="sldNum" sz="quarter" idx="10"/>
          </p:nvPr>
        </p:nvSpPr>
        <p:spPr/>
        <p:txBody>
          <a:bodyPr/>
          <a:lstStyle/>
          <a:p>
            <a:fld id="{83E3688B-BC7F-4795-A61C-E2B27E12F998}" type="slidenum">
              <a:rPr lang="en-US" smtClean="0"/>
              <a:pPr/>
              <a:t>9</a:t>
            </a:fld>
            <a:endParaRPr lang="en-US"/>
          </a:p>
        </p:txBody>
      </p:sp>
    </p:spTree>
    <p:extLst>
      <p:ext uri="{BB962C8B-B14F-4D97-AF65-F5344CB8AC3E}">
        <p14:creationId xmlns:p14="http://schemas.microsoft.com/office/powerpoint/2010/main" val="295349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7" descr="Powerpoint background"/>
          <p:cNvPicPr>
            <a:picLocks noChangeAspect="1" noChangeArrowheads="1"/>
          </p:cNvPicPr>
          <p:nvPr userDrawn="1"/>
        </p:nvPicPr>
        <p:blipFill>
          <a:blip r:embed="rId13" cstate="print">
            <a:lum contrast="-8000"/>
          </a:blip>
          <a:stretch>
            <a:fillRect/>
          </a:stretch>
        </p:blipFill>
        <p:spPr bwMode="auto">
          <a:xfrm>
            <a:off x="0" y="0"/>
            <a:ext cx="9170659" cy="6858000"/>
          </a:xfrm>
          <a:prstGeom prst="rect">
            <a:avLst/>
          </a:prstGeom>
          <a:noFill/>
          <a:ln>
            <a:noFill/>
          </a:ln>
        </p:spPr>
      </p:pic>
      <p:pic>
        <p:nvPicPr>
          <p:cNvPr id="1033" name="Picture 9" descr="DHS_fema_SR"/>
          <p:cNvPicPr>
            <a:picLocks noChangeAspect="1" noChangeArrowheads="1"/>
          </p:cNvPicPr>
          <p:nvPr/>
        </p:nvPicPr>
        <p:blipFill>
          <a:blip r:embed="rId14" cstate="print"/>
          <a:srcRect/>
          <a:stretch>
            <a:fillRect/>
          </a:stretch>
        </p:blipFill>
        <p:spPr bwMode="auto">
          <a:xfrm>
            <a:off x="-28575" y="5756275"/>
            <a:ext cx="2463800" cy="118745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tmp"/></Relationships>
</file>

<file path=ppt/slides/_rels/slide1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MCBCoAgIeQ&amp;feature=youtu.b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5.emf"/></Relationships>
</file>

<file path=ppt/slides/_rels/slide6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grantsportal-demo-site.azurewebsites.net/"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657" y="80739"/>
            <a:ext cx="8882743" cy="2166370"/>
          </a:xfrm>
        </p:spPr>
        <p:txBody>
          <a:bodyPr/>
          <a:lstStyle/>
          <a:p>
            <a:r>
              <a:rPr lang="en-US" b="1" dirty="0" smtClean="0">
                <a:solidFill>
                  <a:srgbClr val="0070C0"/>
                </a:solidFill>
              </a:rPr>
              <a:t>Phase II – Intake Damage and Eligibility Analysis</a:t>
            </a:r>
            <a:endParaRPr lang="en-US" b="1" dirty="0">
              <a:solidFill>
                <a:srgbClr val="0070C0"/>
              </a:solidFill>
            </a:endParaRPr>
          </a:p>
        </p:txBody>
      </p:sp>
      <p:pic>
        <p:nvPicPr>
          <p:cNvPr id="4" name="Picture 3"/>
          <p:cNvPicPr>
            <a:picLocks noChangeAspect="1"/>
          </p:cNvPicPr>
          <p:nvPr/>
        </p:nvPicPr>
        <p:blipFill>
          <a:blip r:embed="rId3"/>
          <a:stretch>
            <a:fillRect/>
          </a:stretch>
        </p:blipFill>
        <p:spPr>
          <a:xfrm>
            <a:off x="1438383" y="1585573"/>
            <a:ext cx="6267231" cy="4237087"/>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07938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4313" y="747657"/>
            <a:ext cx="8778240" cy="5213021"/>
          </a:xfrm>
          <a:prstGeom prst="rect">
            <a:avLst/>
          </a:prstGeom>
        </p:spPr>
      </p:pic>
      <p:sp>
        <p:nvSpPr>
          <p:cNvPr id="2" name="Title 1"/>
          <p:cNvSpPr>
            <a:spLocks noGrp="1"/>
          </p:cNvSpPr>
          <p:nvPr>
            <p:ph type="title"/>
          </p:nvPr>
        </p:nvSpPr>
        <p:spPr>
          <a:xfrm>
            <a:off x="457200" y="14231"/>
            <a:ext cx="8229600" cy="1143000"/>
          </a:xfrm>
        </p:spPr>
        <p:txBody>
          <a:bodyPr/>
          <a:lstStyle/>
          <a:p>
            <a:r>
              <a:rPr lang="en-US" sz="3200" b="1" dirty="0" smtClean="0">
                <a:solidFill>
                  <a:schemeClr val="accent4"/>
                </a:solidFill>
              </a:rPr>
              <a:t>Event Profile – Documents to Projects</a:t>
            </a:r>
            <a:endParaRPr lang="en-US" sz="3200" dirty="0">
              <a:solidFill>
                <a:schemeClr val="accent4"/>
              </a:solidFill>
            </a:endParaRPr>
          </a:p>
        </p:txBody>
      </p:sp>
      <p:sp>
        <p:nvSpPr>
          <p:cNvPr id="7" name="Rounded Rectangular Callout 6"/>
          <p:cNvSpPr/>
          <p:nvPr/>
        </p:nvSpPr>
        <p:spPr>
          <a:xfrm>
            <a:off x="3252543" y="1291369"/>
            <a:ext cx="1945217" cy="715231"/>
          </a:xfrm>
          <a:prstGeom prst="wedgeRoundRectCallout">
            <a:avLst>
              <a:gd name="adj1" fmla="val -163279"/>
              <a:gd name="adj2" fmla="val -25521"/>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Select My Organization</a:t>
            </a:r>
            <a:endParaRPr lang="en-US" dirty="0">
              <a:ln w="0"/>
              <a:solidFill>
                <a:schemeClr val="tx1"/>
              </a:solidFill>
              <a:effectLst>
                <a:outerShdw blurRad="38100" dist="19050" dir="2700000" algn="tl" rotWithShape="0">
                  <a:schemeClr val="dk1">
                    <a:alpha val="40000"/>
                  </a:schemeClr>
                </a:outerShdw>
              </a:effectLst>
            </a:endParaRPr>
          </a:p>
        </p:txBody>
      </p:sp>
      <p:sp>
        <p:nvSpPr>
          <p:cNvPr id="9" name="Rounded Rectangular Callout 8"/>
          <p:cNvSpPr/>
          <p:nvPr/>
        </p:nvSpPr>
        <p:spPr>
          <a:xfrm>
            <a:off x="431642" y="3840537"/>
            <a:ext cx="2281909" cy="715231"/>
          </a:xfrm>
          <a:prstGeom prst="wedgeRoundRectCallout">
            <a:avLst>
              <a:gd name="adj1" fmla="val -22478"/>
              <a:gd name="adj2" fmla="val -298240"/>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Select My Event PA Requests</a:t>
            </a:r>
            <a:endParaRPr lang="en-US" dirty="0">
              <a:ln w="0"/>
              <a:solidFill>
                <a:schemeClr val="tx1"/>
              </a:solidFill>
              <a:effectLst>
                <a:outerShdw blurRad="38100" dist="19050" dir="2700000" algn="tl" rotWithShape="0">
                  <a:schemeClr val="dk1">
                    <a:alpha val="40000"/>
                  </a:schemeClr>
                </a:outerShdw>
              </a:effectLst>
            </a:endParaRPr>
          </a:p>
        </p:txBody>
      </p:sp>
      <p:sp>
        <p:nvSpPr>
          <p:cNvPr id="10" name="Rounded Rectangular Callout 9"/>
          <p:cNvSpPr/>
          <p:nvPr/>
        </p:nvSpPr>
        <p:spPr>
          <a:xfrm>
            <a:off x="3689880" y="3670854"/>
            <a:ext cx="1901295" cy="723583"/>
          </a:xfrm>
          <a:prstGeom prst="wedgeRoundRectCallout">
            <a:avLst>
              <a:gd name="adj1" fmla="val -166680"/>
              <a:gd name="adj2" fmla="val -150457"/>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3: Drill into</a:t>
            </a:r>
          </a:p>
          <a:p>
            <a:pPr algn="ctr"/>
            <a:r>
              <a:rPr lang="en-US" dirty="0" smtClean="0">
                <a:ln w="0"/>
                <a:solidFill>
                  <a:schemeClr val="tx1"/>
                </a:solidFill>
                <a:effectLst>
                  <a:outerShdw blurRad="38100" dist="19050" dir="2700000" algn="tl" rotWithShape="0">
                    <a:schemeClr val="dk1">
                      <a:alpha val="40000"/>
                    </a:schemeClr>
                  </a:outerShdw>
                </a:effectLst>
              </a:rPr>
              <a:t> Event</a:t>
            </a: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382673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Questions</a:t>
            </a:r>
            <a:endParaRPr lang="en-US" dirty="0">
              <a:solidFill>
                <a:srgbClr val="0070C0"/>
              </a:solidFill>
            </a:endParaRPr>
          </a:p>
        </p:txBody>
      </p:sp>
      <p:pic>
        <p:nvPicPr>
          <p:cNvPr id="5" name="Content Placeholder 4"/>
          <p:cNvPicPr>
            <a:picLocks noGrp="1" noChangeAspect="1"/>
          </p:cNvPicPr>
          <p:nvPr>
            <p:ph idx="1"/>
          </p:nvPr>
        </p:nvPicPr>
        <p:blipFill>
          <a:blip r:embed="rId3"/>
          <a:stretch>
            <a:fillRect/>
          </a:stretch>
        </p:blipFill>
        <p:spPr>
          <a:xfrm>
            <a:off x="1543878" y="138546"/>
            <a:ext cx="6228221" cy="7427048"/>
          </a:xfrm>
          <a:prstGeom prst="rect">
            <a:avLst/>
          </a:prstGeom>
        </p:spPr>
      </p:pic>
      <p:pic>
        <p:nvPicPr>
          <p:cNvPr id="4" name="Picture 3"/>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6397274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9" y="274638"/>
            <a:ext cx="8714508" cy="1143000"/>
          </a:xfrm>
        </p:spPr>
        <p:txBody>
          <a:bodyPr/>
          <a:lstStyle/>
          <a:p>
            <a:r>
              <a:rPr lang="en-US" sz="3200" dirty="0" smtClean="0">
                <a:solidFill>
                  <a:srgbClr val="0070C0"/>
                </a:solidFill>
              </a:rPr>
              <a:t>Conclusion of Unit 4</a:t>
            </a:r>
            <a:endParaRPr lang="en-US" sz="3200" dirty="0">
              <a:solidFill>
                <a:srgbClr val="0070C0"/>
              </a:solidFill>
            </a:endParaRPr>
          </a:p>
        </p:txBody>
      </p:sp>
      <p:sp>
        <p:nvSpPr>
          <p:cNvPr id="3" name="Content Placeholder 2"/>
          <p:cNvSpPr>
            <a:spLocks noGrp="1"/>
          </p:cNvSpPr>
          <p:nvPr>
            <p:ph idx="1"/>
          </p:nvPr>
        </p:nvSpPr>
        <p:spPr>
          <a:xfrm>
            <a:off x="457200" y="1246910"/>
            <a:ext cx="8229600" cy="4879254"/>
          </a:xfrm>
        </p:spPr>
        <p:txBody>
          <a:bodyPr/>
          <a:lstStyle/>
          <a:p>
            <a:pPr marL="0" indent="0" algn="ctr">
              <a:buNone/>
            </a:pPr>
            <a:r>
              <a:rPr lang="en-US" sz="3000" b="1" dirty="0">
                <a:solidFill>
                  <a:srgbClr val="C00000"/>
                </a:solidFill>
                <a:ea typeface="+mj-ea"/>
                <a:cs typeface="+mj-cs"/>
              </a:rPr>
              <a:t>Course Evaluation and Comment</a:t>
            </a:r>
            <a:endParaRPr lang="en-US" sz="3000" b="1" dirty="0" smtClean="0">
              <a:solidFill>
                <a:srgbClr val="C00000"/>
              </a:solidFill>
            </a:endParaRPr>
          </a:p>
        </p:txBody>
      </p:sp>
      <p:pic>
        <p:nvPicPr>
          <p:cNvPr id="6" name="Picture 5"/>
          <p:cNvPicPr>
            <a:picLocks noChangeAspect="1"/>
          </p:cNvPicPr>
          <p:nvPr/>
        </p:nvPicPr>
        <p:blipFill>
          <a:blip r:embed="rId3"/>
          <a:stretch>
            <a:fillRect/>
          </a:stretch>
        </p:blipFill>
        <p:spPr>
          <a:xfrm>
            <a:off x="1513018" y="1908969"/>
            <a:ext cx="6550308" cy="3725863"/>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575022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Locating Projects</a:t>
            </a:r>
            <a:endParaRPr lang="en-US" sz="3200" dirty="0">
              <a:solidFill>
                <a:schemeClr val="accent4"/>
              </a:solidFill>
            </a:endParaRPr>
          </a:p>
        </p:txBody>
      </p:sp>
      <p:pic>
        <p:nvPicPr>
          <p:cNvPr id="4" name="Picture 3" descr="Event PA Request Profile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722" t="9899" r="2165" b="15322"/>
          <a:stretch/>
        </p:blipFill>
        <p:spPr>
          <a:xfrm>
            <a:off x="192992" y="1020848"/>
            <a:ext cx="8778240" cy="4856481"/>
          </a:xfrm>
          <a:prstGeom prst="rect">
            <a:avLst/>
          </a:prstGeom>
        </p:spPr>
      </p:pic>
      <p:sp>
        <p:nvSpPr>
          <p:cNvPr id="7" name="Rounded Rectangular Callout 6"/>
          <p:cNvSpPr/>
          <p:nvPr/>
        </p:nvSpPr>
        <p:spPr>
          <a:xfrm>
            <a:off x="3561666" y="5124978"/>
            <a:ext cx="1874943" cy="752351"/>
          </a:xfrm>
          <a:prstGeom prst="wedgeRoundRectCallout">
            <a:avLst>
              <a:gd name="adj1" fmla="val -158387"/>
              <a:gd name="adj2" fmla="val -83829"/>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Drill into Project</a:t>
            </a:r>
            <a:endParaRPr lang="en-US" dirty="0">
              <a:ln w="0"/>
              <a:solidFill>
                <a:schemeClr val="tx1"/>
              </a:solidFill>
              <a:effectLst>
                <a:outerShdw blurRad="38100" dist="19050" dir="2700000" algn="tl" rotWithShape="0">
                  <a:schemeClr val="dk1">
                    <a:alpha val="40000"/>
                  </a:schemeClr>
                </a:outerShdw>
              </a:effectLst>
            </a:endParaRPr>
          </a:p>
        </p:txBody>
      </p:sp>
      <p:sp>
        <p:nvSpPr>
          <p:cNvPr id="6" name="Rounded Rectangular Callout 5"/>
          <p:cNvSpPr/>
          <p:nvPr/>
        </p:nvSpPr>
        <p:spPr>
          <a:xfrm>
            <a:off x="4420187" y="3253889"/>
            <a:ext cx="1874943" cy="752351"/>
          </a:xfrm>
          <a:prstGeom prst="wedgeRoundRectCallout">
            <a:avLst>
              <a:gd name="adj1" fmla="val -187767"/>
              <a:gd name="adj2" fmla="val 30701"/>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Expand Projects Bar</a:t>
            </a: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815740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Locating Projects</a:t>
            </a:r>
            <a:endParaRPr lang="en-US" sz="3200" dirty="0">
              <a:solidFill>
                <a:schemeClr val="accent4"/>
              </a:solidFill>
            </a:endParaRPr>
          </a:p>
        </p:txBody>
      </p:sp>
      <p:pic>
        <p:nvPicPr>
          <p:cNvPr id="5" name="Picture 4" descr="Project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744" t="8472" r="2234" b="11827"/>
          <a:stretch/>
        </p:blipFill>
        <p:spPr>
          <a:xfrm>
            <a:off x="176251" y="917846"/>
            <a:ext cx="8778240" cy="4888030"/>
          </a:xfrm>
          <a:prstGeom prst="rect">
            <a:avLst/>
          </a:prstGeom>
        </p:spPr>
      </p:pic>
      <p:sp>
        <p:nvSpPr>
          <p:cNvPr id="7" name="Rounded Rectangular Callout 6"/>
          <p:cNvSpPr/>
          <p:nvPr/>
        </p:nvSpPr>
        <p:spPr>
          <a:xfrm>
            <a:off x="3919687" y="5087671"/>
            <a:ext cx="1874943" cy="752351"/>
          </a:xfrm>
          <a:prstGeom prst="wedgeRoundRectCallout">
            <a:avLst>
              <a:gd name="adj1" fmla="val -173973"/>
              <a:gd name="adj2" fmla="val 3880"/>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OR Expand Project EEI</a:t>
            </a:r>
            <a:endParaRPr lang="en-US" dirty="0">
              <a:ln w="0"/>
              <a:solidFill>
                <a:schemeClr val="tx1"/>
              </a:solidFill>
              <a:effectLst>
                <a:outerShdw blurRad="38100" dist="19050" dir="2700000" algn="tl" rotWithShape="0">
                  <a:schemeClr val="dk1">
                    <a:alpha val="40000"/>
                  </a:schemeClr>
                </a:outerShdw>
              </a:effectLst>
            </a:endParaRPr>
          </a:p>
        </p:txBody>
      </p:sp>
      <p:sp>
        <p:nvSpPr>
          <p:cNvPr id="6" name="Rounded Rectangular Callout 5"/>
          <p:cNvSpPr/>
          <p:nvPr/>
        </p:nvSpPr>
        <p:spPr>
          <a:xfrm>
            <a:off x="4376895" y="1386636"/>
            <a:ext cx="1874943" cy="752351"/>
          </a:xfrm>
          <a:prstGeom prst="wedgeRoundRectCallout">
            <a:avLst>
              <a:gd name="adj1" fmla="val -187767"/>
              <a:gd name="adj2" fmla="val 30701"/>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View Project EEI</a:t>
            </a: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24980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Locating Projects</a:t>
            </a:r>
            <a:endParaRPr lang="en-US" sz="3200" dirty="0">
              <a:solidFill>
                <a:schemeClr val="accent4"/>
              </a:solidFill>
            </a:endParaRPr>
          </a:p>
        </p:txBody>
      </p:sp>
      <p:pic>
        <p:nvPicPr>
          <p:cNvPr id="3" name="Picture 2" descr="Project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620" t="8757" r="4433" b="13879"/>
          <a:stretch/>
        </p:blipFill>
        <p:spPr>
          <a:xfrm>
            <a:off x="175771" y="930987"/>
            <a:ext cx="8778240" cy="4769582"/>
          </a:xfrm>
          <a:prstGeom prst="rect">
            <a:avLst/>
          </a:prstGeom>
        </p:spPr>
      </p:pic>
      <p:sp>
        <p:nvSpPr>
          <p:cNvPr id="6" name="Rounded Rectangular Callout 5"/>
          <p:cNvSpPr/>
          <p:nvPr/>
        </p:nvSpPr>
        <p:spPr>
          <a:xfrm>
            <a:off x="3838585" y="5375844"/>
            <a:ext cx="1874943" cy="752351"/>
          </a:xfrm>
          <a:prstGeom prst="wedgeRoundRectCallout">
            <a:avLst>
              <a:gd name="adj1" fmla="val -159611"/>
              <a:gd name="adj2" fmla="val -122162"/>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Drill Into Project</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764906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Attaching Documents to EEI </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824" t="10088" r="2474" b="4065"/>
          <a:stretch/>
        </p:blipFill>
        <p:spPr>
          <a:xfrm>
            <a:off x="152793" y="617848"/>
            <a:ext cx="8778240" cy="5277687"/>
          </a:xfrm>
          <a:prstGeom prst="rect">
            <a:avLst/>
          </a:prstGeom>
        </p:spPr>
      </p:pic>
      <p:sp>
        <p:nvSpPr>
          <p:cNvPr id="6" name="Rounded Rectangular Callout 5"/>
          <p:cNvSpPr/>
          <p:nvPr/>
        </p:nvSpPr>
        <p:spPr>
          <a:xfrm>
            <a:off x="4942111" y="4322582"/>
            <a:ext cx="1354602" cy="622942"/>
          </a:xfrm>
          <a:prstGeom prst="wedgeRoundRectCallout">
            <a:avLst>
              <a:gd name="adj1" fmla="val -102678"/>
              <a:gd name="adj2" fmla="val 158863"/>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Add</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986872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Attaching Documents to EEI – Pop Up Box – New Document </a:t>
            </a:r>
            <a:endParaRPr lang="en-US" sz="3200" dirty="0">
              <a:solidFill>
                <a:schemeClr val="accent4"/>
              </a:solidFill>
            </a:endParaRPr>
          </a:p>
        </p:txBody>
      </p:sp>
      <p:pic>
        <p:nvPicPr>
          <p:cNvPr id="3" name="Picture 2"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927" t="8757" r="1855" b="3143"/>
          <a:stretch/>
        </p:blipFill>
        <p:spPr>
          <a:xfrm>
            <a:off x="176850" y="1366591"/>
            <a:ext cx="8778240" cy="4309995"/>
          </a:xfrm>
          <a:prstGeom prst="rect">
            <a:avLst/>
          </a:prstGeom>
        </p:spPr>
      </p:pic>
      <p:sp>
        <p:nvSpPr>
          <p:cNvPr id="6" name="Rounded Rectangular Callout 5"/>
          <p:cNvSpPr/>
          <p:nvPr/>
        </p:nvSpPr>
        <p:spPr>
          <a:xfrm>
            <a:off x="3797685" y="3521588"/>
            <a:ext cx="1536569" cy="849185"/>
          </a:xfrm>
          <a:prstGeom prst="wedgeRoundRectCallout">
            <a:avLst>
              <a:gd name="adj1" fmla="val 100527"/>
              <a:gd name="adj2" fmla="val 104385"/>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Upload New</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60138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Attaching Documents to EEI – Pop Up Box – New Document </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825" t="8567" r="2680" b="19982"/>
          <a:stretch/>
        </p:blipFill>
        <p:spPr>
          <a:xfrm>
            <a:off x="189518" y="1500138"/>
            <a:ext cx="8778240" cy="4051105"/>
          </a:xfrm>
          <a:prstGeom prst="rect">
            <a:avLst/>
          </a:prstGeom>
        </p:spPr>
      </p:pic>
      <p:sp>
        <p:nvSpPr>
          <p:cNvPr id="6" name="Rounded Rectangular Callout 5"/>
          <p:cNvSpPr/>
          <p:nvPr/>
        </p:nvSpPr>
        <p:spPr>
          <a:xfrm>
            <a:off x="802261" y="2970332"/>
            <a:ext cx="1536569" cy="849185"/>
          </a:xfrm>
          <a:prstGeom prst="wedgeRoundRectCallout">
            <a:avLst>
              <a:gd name="adj1" fmla="val 72920"/>
              <a:gd name="adj2" fmla="val -102094"/>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Select Document</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50482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Attaching Documents to EEI – Pop Up Box – New Document </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825" t="11493" r="2680" b="4095"/>
          <a:stretch/>
        </p:blipFill>
        <p:spPr>
          <a:xfrm>
            <a:off x="189518" y="1162050"/>
            <a:ext cx="8778240" cy="4785946"/>
          </a:xfrm>
          <a:prstGeom prst="rect">
            <a:avLst/>
          </a:prstGeom>
        </p:spPr>
      </p:pic>
      <p:pic>
        <p:nvPicPr>
          <p:cNvPr id="3" name="Picture 2" descr="File Uplo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459" y="1236803"/>
            <a:ext cx="6417966" cy="4023803"/>
          </a:xfrm>
          <a:prstGeom prst="rect">
            <a:avLst/>
          </a:prstGeom>
        </p:spPr>
      </p:pic>
      <p:sp>
        <p:nvSpPr>
          <p:cNvPr id="6" name="Rounded Rectangular Callout 5"/>
          <p:cNvSpPr/>
          <p:nvPr/>
        </p:nvSpPr>
        <p:spPr>
          <a:xfrm>
            <a:off x="6618598" y="2634804"/>
            <a:ext cx="1668545" cy="849185"/>
          </a:xfrm>
          <a:prstGeom prst="wedgeRoundRectCallout">
            <a:avLst>
              <a:gd name="adj1" fmla="val -115423"/>
              <a:gd name="adj2" fmla="val -87663"/>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Click on  Document</a:t>
            </a:r>
            <a:endParaRPr lang="en-US" dirty="0">
              <a:ln w="0"/>
              <a:solidFill>
                <a:schemeClr val="tx1"/>
              </a:solidFill>
              <a:effectLst>
                <a:outerShdw blurRad="38100" dist="19050" dir="2700000" algn="tl" rotWithShape="0">
                  <a:schemeClr val="dk1">
                    <a:alpha val="40000"/>
                  </a:schemeClr>
                </a:outerShdw>
              </a:effectLst>
            </a:endParaRPr>
          </a:p>
        </p:txBody>
      </p:sp>
      <p:sp>
        <p:nvSpPr>
          <p:cNvPr id="7" name="Rounded Rectangular Callout 6"/>
          <p:cNvSpPr/>
          <p:nvPr/>
        </p:nvSpPr>
        <p:spPr>
          <a:xfrm>
            <a:off x="4140920" y="5077503"/>
            <a:ext cx="1668545" cy="849185"/>
          </a:xfrm>
          <a:prstGeom prst="wedgeRoundRectCallout">
            <a:avLst>
              <a:gd name="adj1" fmla="val 58023"/>
              <a:gd name="adj2" fmla="val -64351"/>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Click Open</a:t>
            </a: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5"/>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551390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4231"/>
            <a:ext cx="8812393" cy="1143000"/>
          </a:xfrm>
        </p:spPr>
        <p:txBody>
          <a:bodyPr/>
          <a:lstStyle/>
          <a:p>
            <a:r>
              <a:rPr lang="en-US" sz="3200" b="1" dirty="0" smtClean="0">
                <a:solidFill>
                  <a:schemeClr val="accent4"/>
                </a:solidFill>
              </a:rPr>
              <a:t>Attaching Documents to EEI – Pop Up Box – Add Description and Upload Document</a:t>
            </a:r>
            <a:endParaRPr lang="en-US" sz="3200" dirty="0">
              <a:solidFill>
                <a:schemeClr val="accent4"/>
              </a:solidFill>
            </a:endParaRPr>
          </a:p>
        </p:txBody>
      </p:sp>
      <p:pic>
        <p:nvPicPr>
          <p:cNvPr id="5" name="Picture 4"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515" t="8376" r="1855" b="19875"/>
          <a:stretch/>
        </p:blipFill>
        <p:spPr>
          <a:xfrm>
            <a:off x="170959" y="1309737"/>
            <a:ext cx="8778240" cy="4163176"/>
          </a:xfrm>
          <a:prstGeom prst="rect">
            <a:avLst/>
          </a:prstGeom>
        </p:spPr>
      </p:pic>
      <p:sp>
        <p:nvSpPr>
          <p:cNvPr id="6" name="Rounded Rectangular Callout 5"/>
          <p:cNvSpPr/>
          <p:nvPr/>
        </p:nvSpPr>
        <p:spPr>
          <a:xfrm>
            <a:off x="773588" y="3610073"/>
            <a:ext cx="1668544" cy="1027907"/>
          </a:xfrm>
          <a:prstGeom prst="wedgeRoundRectCallout">
            <a:avLst>
              <a:gd name="adj1" fmla="val 104558"/>
              <a:gd name="adj2" fmla="val -76416"/>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Type Description of Document</a:t>
            </a:r>
            <a:endParaRPr lang="en-US" dirty="0">
              <a:ln w="0"/>
              <a:solidFill>
                <a:schemeClr val="tx1"/>
              </a:solidFill>
              <a:effectLst>
                <a:outerShdw blurRad="38100" dist="19050" dir="2700000" algn="tl" rotWithShape="0">
                  <a:schemeClr val="dk1">
                    <a:alpha val="40000"/>
                  </a:schemeClr>
                </a:outerShdw>
              </a:effectLst>
            </a:endParaRPr>
          </a:p>
        </p:txBody>
      </p:sp>
      <p:sp>
        <p:nvSpPr>
          <p:cNvPr id="7" name="Rounded Rectangular Callout 6"/>
          <p:cNvSpPr/>
          <p:nvPr/>
        </p:nvSpPr>
        <p:spPr>
          <a:xfrm>
            <a:off x="3292017" y="4445006"/>
            <a:ext cx="1668544" cy="1027907"/>
          </a:xfrm>
          <a:prstGeom prst="wedgeRoundRectCallout">
            <a:avLst>
              <a:gd name="adj1" fmla="val 85349"/>
              <a:gd name="adj2" fmla="val -94758"/>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Click Add Document</a:t>
            </a:r>
            <a:endParaRPr lang="en-US"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194126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14231"/>
            <a:ext cx="8149472" cy="1143000"/>
          </a:xfrm>
        </p:spPr>
        <p:txBody>
          <a:bodyPr/>
          <a:lstStyle/>
          <a:p>
            <a:r>
              <a:rPr lang="en-US" sz="3200" b="1" dirty="0" smtClean="0">
                <a:solidFill>
                  <a:schemeClr val="accent4"/>
                </a:solidFill>
              </a:rPr>
              <a:t>Attaching Documents to EEI – Pop Up Box – Attach Uploaded Document</a:t>
            </a:r>
            <a:endParaRPr lang="en-US" sz="3200" dirty="0">
              <a:solidFill>
                <a:schemeClr val="accent4"/>
              </a:solidFill>
            </a:endParaRPr>
          </a:p>
        </p:txBody>
      </p:sp>
      <p:pic>
        <p:nvPicPr>
          <p:cNvPr id="3" name="Picture 2"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1340" t="8757" r="3196" b="15801"/>
          <a:stretch/>
        </p:blipFill>
        <p:spPr>
          <a:xfrm>
            <a:off x="169682" y="1385740"/>
            <a:ext cx="8778240" cy="4510235"/>
          </a:xfrm>
          <a:prstGeom prst="rect">
            <a:avLst/>
          </a:prstGeom>
        </p:spPr>
      </p:pic>
      <p:sp>
        <p:nvSpPr>
          <p:cNvPr id="6" name="Rounded Rectangular Callout 5"/>
          <p:cNvSpPr/>
          <p:nvPr/>
        </p:nvSpPr>
        <p:spPr>
          <a:xfrm>
            <a:off x="4751110" y="4078056"/>
            <a:ext cx="1668544" cy="1027907"/>
          </a:xfrm>
          <a:prstGeom prst="wedgeRoundRectCallout">
            <a:avLst>
              <a:gd name="adj1" fmla="val 88739"/>
              <a:gd name="adj2" fmla="val 72152"/>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Click Attach Document</a:t>
            </a:r>
            <a:endParaRPr lang="en-US" dirty="0">
              <a:ln w="0"/>
              <a:solidFill>
                <a:schemeClr val="tx1"/>
              </a:solidFill>
              <a:effectLst>
                <a:outerShdw blurRad="38100" dist="19050" dir="2700000" algn="tl" rotWithShape="0">
                  <a:schemeClr val="dk1">
                    <a:alpha val="40000"/>
                  </a:schemeClr>
                </a:outerShdw>
              </a:effectLst>
            </a:endParaRPr>
          </a:p>
        </p:txBody>
      </p:sp>
      <p:sp>
        <p:nvSpPr>
          <p:cNvPr id="8" name="Rounded Rectangular Callout 7"/>
          <p:cNvSpPr/>
          <p:nvPr/>
        </p:nvSpPr>
        <p:spPr>
          <a:xfrm>
            <a:off x="1227055" y="3240642"/>
            <a:ext cx="2468251" cy="1095688"/>
          </a:xfrm>
          <a:prstGeom prst="wedgeRoundRectCallout">
            <a:avLst>
              <a:gd name="adj1" fmla="val -44029"/>
              <a:gd name="adj2" fmla="val -94758"/>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Move Mouse over file to verify correct document</a:t>
            </a:r>
            <a:endParaRPr lang="en-US"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78999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1808"/>
            <a:ext cx="8686800" cy="1143000"/>
          </a:xfrm>
        </p:spPr>
        <p:txBody>
          <a:bodyPr/>
          <a:lstStyle/>
          <a:p>
            <a:r>
              <a:rPr lang="en-US" sz="3200" b="1" dirty="0">
                <a:solidFill>
                  <a:srgbClr val="0070C0"/>
                </a:solidFill>
              </a:rPr>
              <a:t>Phase II – Intake Damage and Eligibility Analysis – Action Items</a:t>
            </a:r>
            <a:endParaRPr lang="en-US" sz="3200" dirty="0"/>
          </a:p>
        </p:txBody>
      </p:sp>
      <p:grpSp>
        <p:nvGrpSpPr>
          <p:cNvPr id="34" name="Group 33"/>
          <p:cNvGrpSpPr/>
          <p:nvPr/>
        </p:nvGrpSpPr>
        <p:grpSpPr>
          <a:xfrm>
            <a:off x="0" y="1885962"/>
            <a:ext cx="9144000" cy="4482483"/>
            <a:chOff x="0" y="2053388"/>
            <a:chExt cx="9144000" cy="4482483"/>
          </a:xfrm>
        </p:grpSpPr>
        <p:sp>
          <p:nvSpPr>
            <p:cNvPr id="7" name="TextBox 6"/>
            <p:cNvSpPr txBox="1"/>
            <p:nvPr/>
          </p:nvSpPr>
          <p:spPr>
            <a:xfrm>
              <a:off x="1140143" y="2260711"/>
              <a:ext cx="1221830" cy="369332"/>
            </a:xfrm>
            <a:prstGeom prst="rect">
              <a:avLst/>
            </a:prstGeom>
            <a:noFill/>
          </p:spPr>
          <p:txBody>
            <a:bodyPr wrap="square" rtlCol="0">
              <a:spAutoFit/>
            </a:bodyPr>
            <a:lstStyle/>
            <a:p>
              <a:r>
                <a:rPr lang="en-US" b="1" dirty="0" smtClean="0">
                  <a:solidFill>
                    <a:srgbClr val="002060"/>
                  </a:solidFill>
                  <a:latin typeface="Arial"/>
                </a:rPr>
                <a:t>PHASE I</a:t>
              </a:r>
              <a:endParaRPr lang="en-US" b="1" dirty="0">
                <a:solidFill>
                  <a:srgbClr val="002060"/>
                </a:solidFill>
                <a:latin typeface="Arial"/>
              </a:endParaRPr>
            </a:p>
          </p:txBody>
        </p:sp>
        <p:sp>
          <p:nvSpPr>
            <p:cNvPr id="8" name="Rectangle 7"/>
            <p:cNvSpPr/>
            <p:nvPr/>
          </p:nvSpPr>
          <p:spPr>
            <a:xfrm>
              <a:off x="1556575" y="3855990"/>
              <a:ext cx="840262" cy="727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RECOVERY SCOPING MEETING</a:t>
              </a:r>
              <a:endParaRPr lang="en-US" sz="800" b="1" dirty="0">
                <a:solidFill>
                  <a:srgbClr val="FFFFFF"/>
                </a:solidFill>
              </a:endParaRPr>
            </a:p>
          </p:txBody>
        </p:sp>
        <p:cxnSp>
          <p:nvCxnSpPr>
            <p:cNvPr id="10" name="Straight Arrow Connector 9"/>
            <p:cNvCxnSpPr>
              <a:stCxn id="8" idx="3"/>
            </p:cNvCxnSpPr>
            <p:nvPr/>
          </p:nvCxnSpPr>
          <p:spPr>
            <a:xfrm flipV="1">
              <a:off x="2396837" y="4215840"/>
              <a:ext cx="2062866" cy="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39517" y="2053388"/>
              <a:ext cx="0" cy="415790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Flowchart: Terminator 29"/>
            <p:cNvSpPr/>
            <p:nvPr/>
          </p:nvSpPr>
          <p:spPr>
            <a:xfrm>
              <a:off x="2545899" y="6161798"/>
              <a:ext cx="1787237" cy="374073"/>
            </a:xfrm>
            <a:prstGeom prst="flowChartTerminator">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00"/>
                  </a:solidFill>
                </a:rPr>
                <a:t>PHASE II TRANSITION</a:t>
              </a:r>
              <a:endParaRPr lang="en-US" sz="1000" b="1" dirty="0">
                <a:solidFill>
                  <a:srgbClr val="000000"/>
                </a:solidFill>
              </a:endParaRPr>
            </a:p>
          </p:txBody>
        </p:sp>
        <p:sp>
          <p:nvSpPr>
            <p:cNvPr id="45" name="TextBox 44"/>
            <p:cNvSpPr txBox="1"/>
            <p:nvPr/>
          </p:nvSpPr>
          <p:spPr>
            <a:xfrm>
              <a:off x="6309811" y="2227706"/>
              <a:ext cx="1454727" cy="369332"/>
            </a:xfrm>
            <a:prstGeom prst="rect">
              <a:avLst/>
            </a:prstGeom>
            <a:noFill/>
          </p:spPr>
          <p:txBody>
            <a:bodyPr wrap="square" rtlCol="0">
              <a:spAutoFit/>
            </a:bodyPr>
            <a:lstStyle/>
            <a:p>
              <a:r>
                <a:rPr lang="en-US" b="1" dirty="0" smtClean="0">
                  <a:solidFill>
                    <a:srgbClr val="002060"/>
                  </a:solidFill>
                  <a:latin typeface="Arial"/>
                </a:rPr>
                <a:t>PHASE II</a:t>
              </a:r>
              <a:endParaRPr lang="en-US" b="1" dirty="0">
                <a:solidFill>
                  <a:srgbClr val="002060"/>
                </a:solidFill>
                <a:latin typeface="Arial"/>
              </a:endParaRPr>
            </a:p>
          </p:txBody>
        </p:sp>
        <p:cxnSp>
          <p:nvCxnSpPr>
            <p:cNvPr id="54" name="Straight Connector 53"/>
            <p:cNvCxnSpPr>
              <a:endCxn id="55" idx="1"/>
            </p:cNvCxnSpPr>
            <p:nvPr/>
          </p:nvCxnSpPr>
          <p:spPr>
            <a:xfrm>
              <a:off x="0" y="5412608"/>
              <a:ext cx="1796486" cy="27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Flowchart: Terminator 54"/>
            <p:cNvSpPr/>
            <p:nvPr/>
          </p:nvSpPr>
          <p:spPr>
            <a:xfrm>
              <a:off x="1796486" y="5264075"/>
              <a:ext cx="3286062" cy="302559"/>
            </a:xfrm>
            <a:prstGeom prst="flowChartTerminator">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CONTACT SPECIAL CONSIDERATIONS AS NECESSARY</a:t>
              </a:r>
              <a:endParaRPr lang="en-US" sz="800" b="1" dirty="0">
                <a:solidFill>
                  <a:srgbClr val="FFFFFF"/>
                </a:solidFill>
              </a:endParaRPr>
            </a:p>
          </p:txBody>
        </p:sp>
        <p:cxnSp>
          <p:nvCxnSpPr>
            <p:cNvPr id="57" name="Straight Connector 56"/>
            <p:cNvCxnSpPr>
              <a:stCxn id="55" idx="3"/>
            </p:cNvCxnSpPr>
            <p:nvPr/>
          </p:nvCxnSpPr>
          <p:spPr>
            <a:xfrm flipV="1">
              <a:off x="5082548" y="5407720"/>
              <a:ext cx="4061452" cy="76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Diamond 37"/>
            <p:cNvSpPr/>
            <p:nvPr/>
          </p:nvSpPr>
          <p:spPr>
            <a:xfrm>
              <a:off x="4572000" y="3843690"/>
              <a:ext cx="821010" cy="752417"/>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000000"/>
                </a:solidFill>
              </a:endParaRPr>
            </a:p>
          </p:txBody>
        </p:sp>
        <p:sp>
          <p:nvSpPr>
            <p:cNvPr id="39" name="TextBox 38"/>
            <p:cNvSpPr txBox="1"/>
            <p:nvPr/>
          </p:nvSpPr>
          <p:spPr>
            <a:xfrm>
              <a:off x="4572000" y="4050621"/>
              <a:ext cx="821010" cy="338554"/>
            </a:xfrm>
            <a:prstGeom prst="rect">
              <a:avLst/>
            </a:prstGeom>
            <a:noFill/>
          </p:spPr>
          <p:txBody>
            <a:bodyPr wrap="square" rtlCol="0">
              <a:spAutoFit/>
            </a:bodyPr>
            <a:lstStyle/>
            <a:p>
              <a:pPr algn="ctr"/>
              <a:r>
                <a:rPr lang="en-US" sz="800" b="1" dirty="0" smtClean="0">
                  <a:solidFill>
                    <a:srgbClr val="FFFFFF"/>
                  </a:solidFill>
                  <a:latin typeface="Arial"/>
                </a:rPr>
                <a:t>FACILITY</a:t>
              </a:r>
            </a:p>
            <a:p>
              <a:pPr algn="ctr"/>
              <a:r>
                <a:rPr lang="en-US" sz="800" b="1" dirty="0" smtClean="0">
                  <a:solidFill>
                    <a:srgbClr val="FFFFFF"/>
                  </a:solidFill>
                  <a:latin typeface="Arial"/>
                </a:rPr>
                <a:t>ELIGIBLE?</a:t>
              </a:r>
              <a:endParaRPr lang="en-US" sz="800" b="1" dirty="0">
                <a:solidFill>
                  <a:srgbClr val="FFFFFF"/>
                </a:solidFill>
                <a:latin typeface="Arial"/>
              </a:endParaRPr>
            </a:p>
          </p:txBody>
        </p:sp>
        <p:cxnSp>
          <p:nvCxnSpPr>
            <p:cNvPr id="40" name="Straight Arrow Connector 39"/>
            <p:cNvCxnSpPr/>
            <p:nvPr/>
          </p:nvCxnSpPr>
          <p:spPr>
            <a:xfrm flipV="1">
              <a:off x="4982505" y="3413243"/>
              <a:ext cx="253" cy="355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795469" y="3174694"/>
              <a:ext cx="374072" cy="215444"/>
            </a:xfrm>
            <a:prstGeom prst="rect">
              <a:avLst/>
            </a:prstGeom>
            <a:noFill/>
          </p:spPr>
          <p:txBody>
            <a:bodyPr wrap="square" rtlCol="0">
              <a:spAutoFit/>
            </a:bodyPr>
            <a:lstStyle/>
            <a:p>
              <a:pPr algn="ctr"/>
              <a:r>
                <a:rPr lang="en-US" sz="800" b="1" dirty="0" smtClean="0">
                  <a:solidFill>
                    <a:srgbClr val="000000"/>
                  </a:solidFill>
                  <a:latin typeface="Arial"/>
                </a:rPr>
                <a:t>NO</a:t>
              </a:r>
              <a:endParaRPr lang="en-US" sz="800" b="1" dirty="0">
                <a:solidFill>
                  <a:srgbClr val="000000"/>
                </a:solidFill>
                <a:latin typeface="Arial"/>
              </a:endParaRPr>
            </a:p>
          </p:txBody>
        </p:sp>
        <p:cxnSp>
          <p:nvCxnSpPr>
            <p:cNvPr id="49" name="Straight Arrow Connector 48"/>
            <p:cNvCxnSpPr/>
            <p:nvPr/>
          </p:nvCxnSpPr>
          <p:spPr>
            <a:xfrm flipV="1">
              <a:off x="4982505" y="2780373"/>
              <a:ext cx="0" cy="394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Flowchart: Document 49"/>
            <p:cNvSpPr/>
            <p:nvPr/>
          </p:nvSpPr>
          <p:spPr>
            <a:xfrm>
              <a:off x="4459703" y="2091112"/>
              <a:ext cx="1038266" cy="628036"/>
            </a:xfrm>
            <a:prstGeom prst="flowChartDocumen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DETERMINATION</a:t>
              </a:r>
            </a:p>
            <a:p>
              <a:pPr algn="ctr"/>
              <a:r>
                <a:rPr lang="en-US" sz="800" b="1" dirty="0" smtClean="0">
                  <a:solidFill>
                    <a:srgbClr val="FFFFFF"/>
                  </a:solidFill>
                </a:rPr>
                <a:t>MEMO</a:t>
              </a:r>
              <a:endParaRPr lang="en-US" sz="800" b="1" dirty="0">
                <a:solidFill>
                  <a:srgbClr val="FFFFFF"/>
                </a:solidFill>
              </a:endParaRPr>
            </a:p>
          </p:txBody>
        </p:sp>
        <p:pic>
          <p:nvPicPr>
            <p:cNvPr id="52" name="Picture 51"/>
            <p:cNvPicPr>
              <a:picLocks noChangeAspect="1"/>
            </p:cNvPicPr>
            <p:nvPr/>
          </p:nvPicPr>
          <p:blipFill>
            <a:blip r:embed="rId3"/>
            <a:stretch>
              <a:fillRect/>
            </a:stretch>
          </p:blipFill>
          <p:spPr>
            <a:xfrm>
              <a:off x="5473931" y="4115019"/>
              <a:ext cx="312616" cy="193524"/>
            </a:xfrm>
            <a:prstGeom prst="rect">
              <a:avLst/>
            </a:prstGeom>
          </p:spPr>
        </p:pic>
        <p:sp>
          <p:nvSpPr>
            <p:cNvPr id="53" name="TextBox 52"/>
            <p:cNvSpPr txBox="1"/>
            <p:nvPr/>
          </p:nvSpPr>
          <p:spPr>
            <a:xfrm>
              <a:off x="5630239" y="4093099"/>
              <a:ext cx="418833" cy="215444"/>
            </a:xfrm>
            <a:prstGeom prst="rect">
              <a:avLst/>
            </a:prstGeom>
            <a:noFill/>
          </p:spPr>
          <p:txBody>
            <a:bodyPr wrap="square" rtlCol="0">
              <a:spAutoFit/>
            </a:bodyPr>
            <a:lstStyle/>
            <a:p>
              <a:r>
                <a:rPr lang="en-US" sz="800" b="1" dirty="0" smtClean="0">
                  <a:solidFill>
                    <a:srgbClr val="000000"/>
                  </a:solidFill>
                  <a:latin typeface="Arial"/>
                </a:rPr>
                <a:t>YES</a:t>
              </a:r>
              <a:endParaRPr lang="en-US" sz="800" b="1" dirty="0">
                <a:solidFill>
                  <a:srgbClr val="000000"/>
                </a:solidFill>
                <a:latin typeface="Arial"/>
              </a:endParaRPr>
            </a:p>
          </p:txBody>
        </p:sp>
        <p:pic>
          <p:nvPicPr>
            <p:cNvPr id="56" name="Picture 55"/>
            <p:cNvPicPr>
              <a:picLocks noChangeAspect="1"/>
            </p:cNvPicPr>
            <p:nvPr/>
          </p:nvPicPr>
          <p:blipFill>
            <a:blip r:embed="rId3"/>
            <a:stretch>
              <a:fillRect/>
            </a:stretch>
          </p:blipFill>
          <p:spPr>
            <a:xfrm>
              <a:off x="5990215" y="4104059"/>
              <a:ext cx="312616" cy="193524"/>
            </a:xfrm>
            <a:prstGeom prst="rect">
              <a:avLst/>
            </a:prstGeom>
          </p:spPr>
        </p:pic>
        <p:sp>
          <p:nvSpPr>
            <p:cNvPr id="58" name="Rectangle 57"/>
            <p:cNvSpPr/>
            <p:nvPr/>
          </p:nvSpPr>
          <p:spPr>
            <a:xfrm>
              <a:off x="6274096" y="3847872"/>
              <a:ext cx="840262" cy="7278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PDMG LOGICALLY GROUPS DAMAGES</a:t>
              </a:r>
              <a:endParaRPr lang="en-US" sz="800" b="1" dirty="0">
                <a:solidFill>
                  <a:srgbClr val="FFFFFF"/>
                </a:solidFill>
              </a:endParaRPr>
            </a:p>
          </p:txBody>
        </p:sp>
        <p:pic>
          <p:nvPicPr>
            <p:cNvPr id="60" name="Picture 59"/>
            <p:cNvPicPr>
              <a:picLocks noChangeAspect="1"/>
            </p:cNvPicPr>
            <p:nvPr/>
          </p:nvPicPr>
          <p:blipFill>
            <a:blip r:embed="rId3"/>
            <a:stretch>
              <a:fillRect/>
            </a:stretch>
          </p:blipFill>
          <p:spPr>
            <a:xfrm>
              <a:off x="7146888" y="4123136"/>
              <a:ext cx="312616" cy="193524"/>
            </a:xfrm>
            <a:prstGeom prst="rect">
              <a:avLst/>
            </a:prstGeom>
          </p:spPr>
        </p:pic>
        <p:sp>
          <p:nvSpPr>
            <p:cNvPr id="61" name="Diamond 60"/>
            <p:cNvSpPr/>
            <p:nvPr/>
          </p:nvSpPr>
          <p:spPr>
            <a:xfrm>
              <a:off x="7428634" y="3835572"/>
              <a:ext cx="821010" cy="752417"/>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000000"/>
                </a:solidFill>
              </a:endParaRPr>
            </a:p>
          </p:txBody>
        </p:sp>
        <p:sp>
          <p:nvSpPr>
            <p:cNvPr id="62" name="TextBox 61"/>
            <p:cNvSpPr txBox="1"/>
            <p:nvPr/>
          </p:nvSpPr>
          <p:spPr>
            <a:xfrm>
              <a:off x="7428634" y="4018221"/>
              <a:ext cx="821010" cy="338554"/>
            </a:xfrm>
            <a:prstGeom prst="rect">
              <a:avLst/>
            </a:prstGeom>
            <a:noFill/>
          </p:spPr>
          <p:txBody>
            <a:bodyPr wrap="square" rtlCol="0">
              <a:spAutoFit/>
            </a:bodyPr>
            <a:lstStyle/>
            <a:p>
              <a:pPr algn="ctr"/>
              <a:r>
                <a:rPr lang="en-US" sz="800" b="1" dirty="0" smtClean="0">
                  <a:solidFill>
                    <a:srgbClr val="FFFFFF"/>
                  </a:solidFill>
                  <a:latin typeface="Arial"/>
                </a:rPr>
                <a:t>WORK COMPLETE?</a:t>
              </a:r>
              <a:endParaRPr lang="en-US" sz="800" b="1" dirty="0">
                <a:solidFill>
                  <a:srgbClr val="FFFFFF"/>
                </a:solidFill>
                <a:latin typeface="Arial"/>
              </a:endParaRPr>
            </a:p>
          </p:txBody>
        </p:sp>
        <p:sp>
          <p:nvSpPr>
            <p:cNvPr id="69" name="TextBox 68"/>
            <p:cNvSpPr txBox="1"/>
            <p:nvPr/>
          </p:nvSpPr>
          <p:spPr>
            <a:xfrm>
              <a:off x="8249644" y="4840331"/>
              <a:ext cx="374072" cy="215444"/>
            </a:xfrm>
            <a:prstGeom prst="rect">
              <a:avLst/>
            </a:prstGeom>
            <a:noFill/>
          </p:spPr>
          <p:txBody>
            <a:bodyPr wrap="square" rtlCol="0">
              <a:spAutoFit/>
            </a:bodyPr>
            <a:lstStyle/>
            <a:p>
              <a:pPr algn="ctr"/>
              <a:r>
                <a:rPr lang="en-US" sz="800" b="1" dirty="0" smtClean="0">
                  <a:solidFill>
                    <a:srgbClr val="000000"/>
                  </a:solidFill>
                  <a:latin typeface="Arial"/>
                </a:rPr>
                <a:t>NO</a:t>
              </a:r>
              <a:endParaRPr lang="en-US" sz="800" b="1" dirty="0">
                <a:solidFill>
                  <a:srgbClr val="000000"/>
                </a:solidFill>
                <a:latin typeface="Arial"/>
              </a:endParaRPr>
            </a:p>
          </p:txBody>
        </p:sp>
        <p:sp>
          <p:nvSpPr>
            <p:cNvPr id="72" name="TextBox 71"/>
            <p:cNvSpPr txBox="1"/>
            <p:nvPr/>
          </p:nvSpPr>
          <p:spPr>
            <a:xfrm>
              <a:off x="8276413" y="3123015"/>
              <a:ext cx="418833" cy="215444"/>
            </a:xfrm>
            <a:prstGeom prst="rect">
              <a:avLst/>
            </a:prstGeom>
            <a:noFill/>
          </p:spPr>
          <p:txBody>
            <a:bodyPr wrap="square" rtlCol="0">
              <a:spAutoFit/>
            </a:bodyPr>
            <a:lstStyle/>
            <a:p>
              <a:r>
                <a:rPr lang="en-US" sz="800" b="1" dirty="0" smtClean="0">
                  <a:solidFill>
                    <a:srgbClr val="000000"/>
                  </a:solidFill>
                  <a:latin typeface="Arial"/>
                </a:rPr>
                <a:t>YES</a:t>
              </a:r>
              <a:endParaRPr lang="en-US" sz="800" b="1" dirty="0">
                <a:solidFill>
                  <a:srgbClr val="000000"/>
                </a:solidFill>
                <a:latin typeface="Arial"/>
              </a:endParaRPr>
            </a:p>
          </p:txBody>
        </p:sp>
        <p:cxnSp>
          <p:nvCxnSpPr>
            <p:cNvPr id="16" name="Straight Connector 15"/>
            <p:cNvCxnSpPr/>
            <p:nvPr/>
          </p:nvCxnSpPr>
          <p:spPr>
            <a:xfrm flipV="1">
              <a:off x="7839139" y="3230737"/>
              <a:ext cx="0" cy="58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839139" y="4596108"/>
              <a:ext cx="0" cy="358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72" idx="1"/>
            </p:cNvCxnSpPr>
            <p:nvPr/>
          </p:nvCxnSpPr>
          <p:spPr>
            <a:xfrm>
              <a:off x="7839139" y="3230737"/>
              <a:ext cx="4372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69" idx="1"/>
            </p:cNvCxnSpPr>
            <p:nvPr/>
          </p:nvCxnSpPr>
          <p:spPr>
            <a:xfrm>
              <a:off x="7839139" y="4948053"/>
              <a:ext cx="4105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2" idx="3"/>
            </p:cNvCxnSpPr>
            <p:nvPr/>
          </p:nvCxnSpPr>
          <p:spPr>
            <a:xfrm>
              <a:off x="8695246" y="3230737"/>
              <a:ext cx="4487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623716" y="4931167"/>
              <a:ext cx="4487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3588" y="4219898"/>
              <a:ext cx="14249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08569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lstStyle/>
          <a:p>
            <a:r>
              <a:rPr lang="en-US" sz="3200" b="1" dirty="0" smtClean="0">
                <a:solidFill>
                  <a:schemeClr val="accent4"/>
                </a:solidFill>
              </a:rPr>
              <a:t>Remove Documents from EEI  </a:t>
            </a:r>
            <a:r>
              <a:rPr lang="en-US" b="1" dirty="0" smtClean="0">
                <a:solidFill>
                  <a:schemeClr val="accent4"/>
                </a:solidFill>
              </a:rPr>
              <a:t/>
            </a:r>
            <a:br>
              <a:rPr lang="en-US" b="1" dirty="0" smtClean="0">
                <a:solidFill>
                  <a:schemeClr val="accent4"/>
                </a:solidFill>
              </a:rPr>
            </a:br>
            <a:endParaRPr lang="en-US"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825" t="8376" r="3300" b="3144"/>
          <a:stretch/>
        </p:blipFill>
        <p:spPr>
          <a:xfrm>
            <a:off x="208078" y="818267"/>
            <a:ext cx="8778240" cy="5125359"/>
          </a:xfrm>
          <a:prstGeom prst="rect">
            <a:avLst/>
          </a:prstGeom>
        </p:spPr>
      </p:pic>
      <p:sp>
        <p:nvSpPr>
          <p:cNvPr id="8" name="Rounded Rectangular Callout 7"/>
          <p:cNvSpPr/>
          <p:nvPr/>
        </p:nvSpPr>
        <p:spPr>
          <a:xfrm>
            <a:off x="5496516" y="5673069"/>
            <a:ext cx="1696824" cy="696013"/>
          </a:xfrm>
          <a:prstGeom prst="wedgeRoundRectCallout">
            <a:avLst>
              <a:gd name="adj1" fmla="val -159585"/>
              <a:gd name="adj2" fmla="val -29747"/>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Remove</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106124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lstStyle/>
          <a:p>
            <a:r>
              <a:rPr lang="en-US" sz="3200" b="1" dirty="0" smtClean="0">
                <a:solidFill>
                  <a:srgbClr val="003300"/>
                </a:solidFill>
              </a:rPr>
              <a:t>Send EEI Back to FEMA</a:t>
            </a:r>
            <a:r>
              <a:rPr lang="en-US" b="1" dirty="0" smtClean="0">
                <a:solidFill>
                  <a:srgbClr val="C00000"/>
                </a:solidFill>
              </a:rPr>
              <a:t/>
            </a:r>
            <a:br>
              <a:rPr lang="en-US" b="1" dirty="0" smtClean="0">
                <a:solidFill>
                  <a:srgbClr val="C00000"/>
                </a:solidFill>
              </a:rPr>
            </a:br>
            <a:endParaRPr lang="en-US" dirty="0"/>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825" t="8376" r="3300" b="3144"/>
          <a:stretch/>
        </p:blipFill>
        <p:spPr>
          <a:xfrm>
            <a:off x="189028" y="789692"/>
            <a:ext cx="8778240" cy="5125359"/>
          </a:xfrm>
          <a:prstGeom prst="rect">
            <a:avLst/>
          </a:prstGeom>
        </p:spPr>
      </p:pic>
      <p:sp>
        <p:nvSpPr>
          <p:cNvPr id="8" name="Rounded Rectangular Callout 7"/>
          <p:cNvSpPr/>
          <p:nvPr/>
        </p:nvSpPr>
        <p:spPr>
          <a:xfrm>
            <a:off x="5995940" y="2451164"/>
            <a:ext cx="1696824" cy="696013"/>
          </a:xfrm>
          <a:prstGeom prst="wedgeRoundRectCallout">
            <a:avLst>
              <a:gd name="adj1" fmla="val 68748"/>
              <a:gd name="adj2" fmla="val -161124"/>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Submit to FEMA</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75596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Send EEI Back to FEMA </a:t>
            </a:r>
            <a:br>
              <a:rPr lang="en-US" sz="3200" b="1" dirty="0" smtClean="0">
                <a:solidFill>
                  <a:schemeClr val="accent4"/>
                </a:solidFill>
              </a:rPr>
            </a:br>
            <a:r>
              <a:rPr lang="en-US" sz="3200" b="1" dirty="0" smtClean="0">
                <a:solidFill>
                  <a:schemeClr val="accent4"/>
                </a:solidFill>
              </a:rPr>
              <a:t>– Confirmation Pop Up Box</a:t>
            </a:r>
            <a:endParaRPr lang="en-US" sz="3200" dirty="0">
              <a:solidFill>
                <a:schemeClr val="accent4"/>
              </a:solidFill>
            </a:endParaRPr>
          </a:p>
        </p:txBody>
      </p:sp>
      <p:pic>
        <p:nvPicPr>
          <p:cNvPr id="3" name="Picture 2"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515" t="8947" r="4124" b="21999"/>
          <a:stretch/>
        </p:blipFill>
        <p:spPr>
          <a:xfrm>
            <a:off x="198552" y="1442299"/>
            <a:ext cx="8778240" cy="4015526"/>
          </a:xfrm>
          <a:prstGeom prst="rect">
            <a:avLst/>
          </a:prstGeom>
        </p:spPr>
      </p:pic>
      <p:sp>
        <p:nvSpPr>
          <p:cNvPr id="8" name="Rounded Rectangular Callout 7"/>
          <p:cNvSpPr/>
          <p:nvPr/>
        </p:nvSpPr>
        <p:spPr>
          <a:xfrm>
            <a:off x="3215129" y="4678051"/>
            <a:ext cx="1545998" cy="591534"/>
          </a:xfrm>
          <a:prstGeom prst="wedgeRoundRectCallout">
            <a:avLst>
              <a:gd name="adj1" fmla="val 68748"/>
              <a:gd name="adj2" fmla="val -161124"/>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Submit </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80635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1112363"/>
            <a:ext cx="7886700" cy="1951349"/>
          </a:xfrm>
        </p:spPr>
        <p:txBody>
          <a:bodyPr>
            <a:normAutofit/>
          </a:bodyPr>
          <a:lstStyle/>
          <a:p>
            <a:r>
              <a:rPr lang="en-US" sz="4800" dirty="0" smtClean="0"/>
              <a:t>Essential Elements of Information (EEI)</a:t>
            </a:r>
            <a:endParaRPr lang="en-US" sz="4800" dirty="0"/>
          </a:p>
        </p:txBody>
      </p:sp>
      <p:pic>
        <p:nvPicPr>
          <p:cNvPr id="6" name="Picture 5"/>
          <p:cNvPicPr>
            <a:picLocks noChangeAspect="1"/>
          </p:cNvPicPr>
          <p:nvPr/>
        </p:nvPicPr>
        <p:blipFill rotWithShape="1">
          <a:blip r:embed="rId3"/>
          <a:srcRect t="5555"/>
          <a:stretch/>
        </p:blipFill>
        <p:spPr>
          <a:xfrm>
            <a:off x="3922337" y="3469064"/>
            <a:ext cx="4824565" cy="3037689"/>
          </a:xfrm>
          <a:prstGeom prst="rect">
            <a:avLst/>
          </a:prstGeom>
        </p:spPr>
      </p:pic>
      <p:sp>
        <p:nvSpPr>
          <p:cNvPr id="5" name="Title 3"/>
          <p:cNvSpPr txBox="1">
            <a:spLocks/>
          </p:cNvSpPr>
          <p:nvPr/>
        </p:nvSpPr>
        <p:spPr>
          <a:xfrm>
            <a:off x="623888" y="3790704"/>
            <a:ext cx="3054285" cy="1197204"/>
          </a:xfrm>
          <a:prstGeom prst="rect">
            <a:avLst/>
          </a:prstGeom>
        </p:spPr>
        <p:txBody>
          <a:bodyPr vert="horz" lIns="91440" tIns="45720" rIns="91440" bIns="45720" rtlCol="0" anchor="b">
            <a:normAutofit fontScale="70000" lnSpcReduction="20000"/>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en-US" sz="6600" dirty="0" smtClean="0"/>
              <a:t>Add Comments</a:t>
            </a:r>
            <a:endParaRPr lang="en-US" sz="6600" dirty="0"/>
          </a:p>
        </p:txBody>
      </p:sp>
    </p:spTree>
    <p:extLst>
      <p:ext uri="{BB962C8B-B14F-4D97-AF65-F5344CB8AC3E}">
        <p14:creationId xmlns:p14="http://schemas.microsoft.com/office/powerpoint/2010/main" val="321718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Add Comments to EEI</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515" t="8757" r="2062" b="2382"/>
          <a:stretch/>
        </p:blipFill>
        <p:spPr>
          <a:xfrm>
            <a:off x="157899" y="703867"/>
            <a:ext cx="8778240" cy="5190310"/>
          </a:xfrm>
          <a:prstGeom prst="rect">
            <a:avLst/>
          </a:prstGeom>
        </p:spPr>
      </p:pic>
      <p:sp>
        <p:nvSpPr>
          <p:cNvPr id="8" name="Rounded Rectangular Callout 7"/>
          <p:cNvSpPr/>
          <p:nvPr/>
        </p:nvSpPr>
        <p:spPr>
          <a:xfrm>
            <a:off x="4703975" y="4637200"/>
            <a:ext cx="1545998" cy="591534"/>
          </a:xfrm>
          <a:prstGeom prst="wedgeRoundRectCallout">
            <a:avLst>
              <a:gd name="adj1" fmla="val -55642"/>
              <a:gd name="adj2" fmla="val 93856"/>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Add</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127399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Add Comments to EEI</a:t>
            </a:r>
            <a:endParaRPr lang="en-US" sz="3200" dirty="0">
              <a:solidFill>
                <a:schemeClr val="accent4"/>
              </a:solidFill>
            </a:endParaRPr>
          </a:p>
        </p:txBody>
      </p:sp>
      <p:pic>
        <p:nvPicPr>
          <p:cNvPr id="3" name="Picture 2"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412" t="8567" r="2062" b="2001"/>
          <a:stretch/>
        </p:blipFill>
        <p:spPr>
          <a:xfrm>
            <a:off x="209156" y="1252488"/>
            <a:ext cx="8778240" cy="4361282"/>
          </a:xfrm>
          <a:prstGeom prst="rect">
            <a:avLst/>
          </a:prstGeom>
        </p:spPr>
      </p:pic>
      <p:sp>
        <p:nvSpPr>
          <p:cNvPr id="8" name="Rounded Rectangular Callout 7"/>
          <p:cNvSpPr/>
          <p:nvPr/>
        </p:nvSpPr>
        <p:spPr>
          <a:xfrm>
            <a:off x="5059739" y="1668491"/>
            <a:ext cx="1545998" cy="591534"/>
          </a:xfrm>
          <a:prstGeom prst="wedgeRoundRectCallout">
            <a:avLst>
              <a:gd name="adj1" fmla="val -156252"/>
              <a:gd name="adj2" fmla="val 10988"/>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1: Type Comment</a:t>
            </a:r>
            <a:endParaRPr lang="en-US" dirty="0">
              <a:ln w="0"/>
              <a:solidFill>
                <a:schemeClr val="tx1"/>
              </a:solidFill>
              <a:effectLst>
                <a:outerShdw blurRad="38100" dist="19050" dir="2700000" algn="tl" rotWithShape="0">
                  <a:schemeClr val="dk1">
                    <a:alpha val="40000"/>
                  </a:schemeClr>
                </a:outerShdw>
              </a:effectLst>
            </a:endParaRPr>
          </a:p>
        </p:txBody>
      </p:sp>
      <p:sp>
        <p:nvSpPr>
          <p:cNvPr id="6" name="Rounded Rectangular Callout 5"/>
          <p:cNvSpPr/>
          <p:nvPr/>
        </p:nvSpPr>
        <p:spPr>
          <a:xfrm>
            <a:off x="1180118" y="3172019"/>
            <a:ext cx="1556996" cy="1059339"/>
          </a:xfrm>
          <a:prstGeom prst="wedgeRoundRectCallout">
            <a:avLst>
              <a:gd name="adj1" fmla="val 65699"/>
              <a:gd name="adj2" fmla="val -62650"/>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2: Select Type of Comment</a:t>
            </a:r>
            <a:endParaRPr lang="en-US" dirty="0">
              <a:ln w="0"/>
              <a:solidFill>
                <a:schemeClr val="tx1"/>
              </a:solidFill>
              <a:effectLst>
                <a:outerShdw blurRad="38100" dist="19050" dir="2700000" algn="tl" rotWithShape="0">
                  <a:schemeClr val="dk1">
                    <a:alpha val="40000"/>
                  </a:schemeClr>
                </a:outerShdw>
              </a:effectLst>
            </a:endParaRPr>
          </a:p>
        </p:txBody>
      </p:sp>
      <p:sp>
        <p:nvSpPr>
          <p:cNvPr id="7" name="Rounded Rectangular Callout 6"/>
          <p:cNvSpPr/>
          <p:nvPr/>
        </p:nvSpPr>
        <p:spPr>
          <a:xfrm>
            <a:off x="6027066" y="4067959"/>
            <a:ext cx="1365316" cy="729008"/>
          </a:xfrm>
          <a:prstGeom prst="wedgeRoundRectCallout">
            <a:avLst>
              <a:gd name="adj1" fmla="val -75764"/>
              <a:gd name="adj2" fmla="val -126063"/>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Step 3: Click Save</a:t>
            </a:r>
            <a:endParaRPr lang="en-US" dirty="0">
              <a:ln w="0"/>
              <a:solidFill>
                <a:schemeClr val="tx1"/>
              </a:solidFill>
              <a:effectLst>
                <a:outerShdw blurRad="38100" dist="19050" dir="2700000" algn="tl" rotWithShape="0">
                  <a:schemeClr val="dk1">
                    <a:alpha val="40000"/>
                  </a:schemeClr>
                </a:outerShdw>
              </a:effectLst>
            </a:endParaRPr>
          </a:p>
        </p:txBody>
      </p:sp>
      <p:pic>
        <p:nvPicPr>
          <p:cNvPr id="9" name="Picture 8"/>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026788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Verify Comment Attached</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1134" t="9196" r="1236" b="1622"/>
          <a:stretch/>
        </p:blipFill>
        <p:spPr>
          <a:xfrm>
            <a:off x="148472" y="790575"/>
            <a:ext cx="8778240" cy="5158586"/>
          </a:xfrm>
          <a:prstGeom prst="rect">
            <a:avLst/>
          </a:prstGeom>
        </p:spPr>
      </p:pic>
      <p:sp>
        <p:nvSpPr>
          <p:cNvPr id="8" name="Rounded Rectangular Callout 7"/>
          <p:cNvSpPr/>
          <p:nvPr/>
        </p:nvSpPr>
        <p:spPr>
          <a:xfrm>
            <a:off x="6231117" y="4515437"/>
            <a:ext cx="1527143" cy="1041663"/>
          </a:xfrm>
          <a:prstGeom prst="wedgeRoundRectCallout">
            <a:avLst>
              <a:gd name="adj1" fmla="val -131561"/>
              <a:gd name="adj2" fmla="val 27278"/>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Verify Comment Attached</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237105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433633"/>
            <a:ext cx="7886700" cy="2630079"/>
          </a:xfrm>
        </p:spPr>
        <p:txBody>
          <a:bodyPr>
            <a:normAutofit/>
          </a:bodyPr>
          <a:lstStyle/>
          <a:p>
            <a:r>
              <a:rPr lang="en-US" sz="6600" dirty="0" smtClean="0"/>
              <a:t>Identify Tasks to Complete</a:t>
            </a:r>
            <a:endParaRPr lang="en-US" sz="6600" dirty="0"/>
          </a:p>
        </p:txBody>
      </p:sp>
      <p:pic>
        <p:nvPicPr>
          <p:cNvPr id="6" name="Picture 5"/>
          <p:cNvPicPr>
            <a:picLocks noChangeAspect="1"/>
          </p:cNvPicPr>
          <p:nvPr/>
        </p:nvPicPr>
        <p:blipFill rotWithShape="1">
          <a:blip r:embed="rId3"/>
          <a:srcRect t="5555"/>
          <a:stretch/>
        </p:blipFill>
        <p:spPr>
          <a:xfrm>
            <a:off x="3922337" y="3469064"/>
            <a:ext cx="4824565" cy="3037689"/>
          </a:xfrm>
          <a:prstGeom prst="rect">
            <a:avLst/>
          </a:prstGeom>
        </p:spPr>
      </p:pic>
    </p:spTree>
    <p:extLst>
      <p:ext uri="{BB962C8B-B14F-4D97-AF65-F5344CB8AC3E}">
        <p14:creationId xmlns:p14="http://schemas.microsoft.com/office/powerpoint/2010/main" val="3630245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Identify Tasks to Complete</a:t>
            </a:r>
            <a:endParaRPr lang="en-US" sz="3200" dirty="0">
              <a:solidFill>
                <a:schemeClr val="accent4"/>
              </a:solidFill>
            </a:endParaRPr>
          </a:p>
        </p:txBody>
      </p:sp>
      <p:pic>
        <p:nvPicPr>
          <p:cNvPr id="4" name="Picture 3" descr="Project EEI Details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515" t="8757" r="2062" b="13429"/>
          <a:stretch/>
        </p:blipFill>
        <p:spPr>
          <a:xfrm>
            <a:off x="157899" y="1131804"/>
            <a:ext cx="8778240" cy="4545096"/>
          </a:xfrm>
          <a:prstGeom prst="rect">
            <a:avLst/>
          </a:prstGeom>
        </p:spPr>
      </p:pic>
      <p:sp>
        <p:nvSpPr>
          <p:cNvPr id="8" name="Rounded Rectangular Callout 7"/>
          <p:cNvSpPr/>
          <p:nvPr/>
        </p:nvSpPr>
        <p:spPr>
          <a:xfrm>
            <a:off x="5948313" y="2274804"/>
            <a:ext cx="1545998" cy="591534"/>
          </a:xfrm>
          <a:prstGeom prst="wedgeRoundRectCallout">
            <a:avLst>
              <a:gd name="adj1" fmla="val 68748"/>
              <a:gd name="adj2" fmla="val -161124"/>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Bell</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400572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8" y="205032"/>
            <a:ext cx="8149472" cy="1143000"/>
          </a:xfrm>
        </p:spPr>
        <p:txBody>
          <a:bodyPr>
            <a:normAutofit/>
          </a:bodyPr>
          <a:lstStyle/>
          <a:p>
            <a:r>
              <a:rPr lang="en-US" sz="3200" b="1" dirty="0" smtClean="0">
                <a:solidFill>
                  <a:schemeClr val="accent4"/>
                </a:solidFill>
              </a:rPr>
              <a:t>Identify Tasks to Complete</a:t>
            </a:r>
            <a:endParaRPr lang="en-US" sz="3200" dirty="0">
              <a:solidFill>
                <a:schemeClr val="accent4"/>
              </a:solidFill>
            </a:endParaRPr>
          </a:p>
        </p:txBody>
      </p:sp>
      <p:pic>
        <p:nvPicPr>
          <p:cNvPr id="3" name="Picture 2" descr="Task List | Grants Portal - Mozilla Firefox"/>
          <p:cNvPicPr>
            <a:picLocks noChangeAspect="1"/>
          </p:cNvPicPr>
          <p:nvPr/>
        </p:nvPicPr>
        <p:blipFill rotWithShape="1">
          <a:blip r:embed="rId3">
            <a:extLst>
              <a:ext uri="{28A0092B-C50C-407E-A947-70E740481C1C}">
                <a14:useLocalDpi xmlns:a14="http://schemas.microsoft.com/office/drawing/2010/main" val="0"/>
              </a:ext>
            </a:extLst>
          </a:blip>
          <a:srcRect l="722" t="8756" r="2681" b="16712"/>
          <a:stretch/>
        </p:blipFill>
        <p:spPr>
          <a:xfrm>
            <a:off x="199338" y="1328590"/>
            <a:ext cx="8778240" cy="4255132"/>
          </a:xfrm>
          <a:prstGeom prst="rect">
            <a:avLst/>
          </a:prstGeom>
        </p:spPr>
      </p:pic>
      <p:sp>
        <p:nvSpPr>
          <p:cNvPr id="8" name="Rounded Rectangular Callout 7"/>
          <p:cNvSpPr/>
          <p:nvPr/>
        </p:nvSpPr>
        <p:spPr>
          <a:xfrm>
            <a:off x="2371583" y="5320068"/>
            <a:ext cx="1673893" cy="620587"/>
          </a:xfrm>
          <a:prstGeom prst="wedgeRoundRectCallout">
            <a:avLst>
              <a:gd name="adj1" fmla="val -98325"/>
              <a:gd name="adj2" fmla="val -304550"/>
              <a:gd name="adj3" fmla="val 16667"/>
            </a:avLst>
          </a:prstGeom>
          <a:solidFill>
            <a:schemeClr val="bg1"/>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Click Review on any task</a:t>
            </a:r>
            <a:endParaRPr lang="en-US"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69538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sz="3200" dirty="0"/>
          </a:p>
        </p:txBody>
      </p:sp>
      <p:cxnSp>
        <p:nvCxnSpPr>
          <p:cNvPr id="61" name="Straight Arrow Connector 60"/>
          <p:cNvCxnSpPr>
            <a:endCxn id="62" idx="3"/>
          </p:cNvCxnSpPr>
          <p:nvPr/>
        </p:nvCxnSpPr>
        <p:spPr>
          <a:xfrm>
            <a:off x="2683613" y="5525250"/>
            <a:ext cx="79878"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0" y="1505649"/>
            <a:ext cx="9001537" cy="4570119"/>
            <a:chOff x="0" y="1580304"/>
            <a:chExt cx="9001537" cy="4570119"/>
          </a:xfrm>
        </p:grpSpPr>
        <p:grpSp>
          <p:nvGrpSpPr>
            <p:cNvPr id="111" name="Group 110"/>
            <p:cNvGrpSpPr/>
            <p:nvPr/>
          </p:nvGrpSpPr>
          <p:grpSpPr>
            <a:xfrm>
              <a:off x="0" y="1580304"/>
              <a:ext cx="9001537" cy="4570119"/>
              <a:chOff x="0" y="1961945"/>
              <a:chExt cx="9001537" cy="4570119"/>
            </a:xfrm>
          </p:grpSpPr>
          <p:cxnSp>
            <p:nvCxnSpPr>
              <p:cNvPr id="10" name="Straight Arrow Connector 9"/>
              <p:cNvCxnSpPr/>
              <p:nvPr/>
            </p:nvCxnSpPr>
            <p:spPr>
              <a:xfrm flipV="1">
                <a:off x="858040" y="2833481"/>
                <a:ext cx="429490" cy="81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Diamond 10"/>
              <p:cNvSpPr/>
              <p:nvPr/>
            </p:nvSpPr>
            <p:spPr>
              <a:xfrm>
                <a:off x="323734" y="3736500"/>
                <a:ext cx="1089112" cy="980071"/>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000000"/>
                  </a:solidFill>
                </a:endParaRPr>
              </a:p>
            </p:txBody>
          </p:sp>
          <p:sp>
            <p:nvSpPr>
              <p:cNvPr id="12" name="TextBox 11"/>
              <p:cNvSpPr txBox="1"/>
              <p:nvPr/>
            </p:nvSpPr>
            <p:spPr>
              <a:xfrm>
                <a:off x="390308" y="4036766"/>
                <a:ext cx="955964" cy="338554"/>
              </a:xfrm>
              <a:prstGeom prst="rect">
                <a:avLst/>
              </a:prstGeom>
              <a:noFill/>
            </p:spPr>
            <p:txBody>
              <a:bodyPr wrap="square" rtlCol="0">
                <a:spAutoFit/>
              </a:bodyPr>
              <a:lstStyle/>
              <a:p>
                <a:pPr algn="ctr"/>
                <a:r>
                  <a:rPr lang="en-US" sz="800" b="1" dirty="0" smtClean="0">
                    <a:solidFill>
                      <a:srgbClr val="FFFFFF"/>
                    </a:solidFill>
                    <a:latin typeface="Arial"/>
                  </a:rPr>
                  <a:t>WORK COMPLETE?</a:t>
                </a:r>
                <a:endParaRPr lang="en-US" sz="800" b="1" dirty="0">
                  <a:solidFill>
                    <a:srgbClr val="FFFFFF"/>
                  </a:solidFill>
                  <a:latin typeface="Arial"/>
                </a:endParaRPr>
              </a:p>
            </p:txBody>
          </p:sp>
          <p:sp>
            <p:nvSpPr>
              <p:cNvPr id="41" name="Rectangle 40"/>
              <p:cNvSpPr/>
              <p:nvPr/>
            </p:nvSpPr>
            <p:spPr>
              <a:xfrm>
                <a:off x="2858125" y="2284852"/>
                <a:ext cx="1068240" cy="1080469"/>
              </a:xfrm>
              <a:prstGeom prst="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rPr>
                  <a:t>PDMG FORMULATES </a:t>
                </a:r>
              </a:p>
              <a:p>
                <a:pPr algn="ctr"/>
                <a:r>
                  <a:rPr lang="en-US" sz="1000" b="1" dirty="0" smtClean="0">
                    <a:solidFill>
                      <a:schemeClr val="bg1"/>
                    </a:solidFill>
                  </a:rPr>
                  <a:t>COMPLETED LANE PROJECT</a:t>
                </a:r>
                <a:endParaRPr lang="en-US" sz="1000" b="1" dirty="0">
                  <a:solidFill>
                    <a:schemeClr val="bg1"/>
                  </a:solidFill>
                </a:endParaRPr>
              </a:p>
            </p:txBody>
          </p:sp>
          <p:sp>
            <p:nvSpPr>
              <p:cNvPr id="43" name="Rectangle 42"/>
              <p:cNvSpPr/>
              <p:nvPr/>
            </p:nvSpPr>
            <p:spPr>
              <a:xfrm>
                <a:off x="2858125" y="3736500"/>
                <a:ext cx="1068240" cy="10747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FFFF"/>
                    </a:solidFill>
                  </a:rPr>
                  <a:t>PDMG FORMULATES STANDARD PROJECT</a:t>
                </a:r>
                <a:endParaRPr lang="en-US" sz="1000" b="1" dirty="0">
                  <a:solidFill>
                    <a:srgbClr val="FFFFFF"/>
                  </a:solidFill>
                </a:endParaRPr>
              </a:p>
            </p:txBody>
          </p:sp>
          <p:sp>
            <p:nvSpPr>
              <p:cNvPr id="45" name="TextBox 44"/>
              <p:cNvSpPr txBox="1"/>
              <p:nvPr/>
            </p:nvSpPr>
            <p:spPr>
              <a:xfrm>
                <a:off x="731060" y="1961945"/>
                <a:ext cx="1454727" cy="369332"/>
              </a:xfrm>
              <a:prstGeom prst="rect">
                <a:avLst/>
              </a:prstGeom>
              <a:noFill/>
            </p:spPr>
            <p:txBody>
              <a:bodyPr wrap="square" rtlCol="0">
                <a:spAutoFit/>
              </a:bodyPr>
              <a:lstStyle/>
              <a:p>
                <a:r>
                  <a:rPr lang="en-US" b="1" dirty="0" smtClean="0">
                    <a:solidFill>
                      <a:srgbClr val="002060"/>
                    </a:solidFill>
                    <a:latin typeface="Arial"/>
                  </a:rPr>
                  <a:t>PHASE II</a:t>
                </a:r>
                <a:endParaRPr lang="en-US" b="1" dirty="0">
                  <a:solidFill>
                    <a:srgbClr val="002060"/>
                  </a:solidFill>
                  <a:latin typeface="Arial"/>
                </a:endParaRPr>
              </a:p>
            </p:txBody>
          </p:sp>
          <p:cxnSp>
            <p:nvCxnSpPr>
              <p:cNvPr id="42" name="Straight Arrow Connector 41"/>
              <p:cNvCxnSpPr/>
              <p:nvPr/>
            </p:nvCxnSpPr>
            <p:spPr>
              <a:xfrm flipV="1">
                <a:off x="1586676" y="2841598"/>
                <a:ext cx="1146580" cy="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236893" y="2729552"/>
                <a:ext cx="407251" cy="219768"/>
              </a:xfrm>
              <a:prstGeom prst="rect">
                <a:avLst/>
              </a:prstGeom>
              <a:noFill/>
            </p:spPr>
            <p:txBody>
              <a:bodyPr wrap="square" rtlCol="0">
                <a:spAutoFit/>
              </a:bodyPr>
              <a:lstStyle/>
              <a:p>
                <a:r>
                  <a:rPr lang="en-US" sz="800" b="1" dirty="0" smtClean="0">
                    <a:solidFill>
                      <a:srgbClr val="000000"/>
                    </a:solidFill>
                    <a:latin typeface="Arial"/>
                  </a:rPr>
                  <a:t>YES</a:t>
                </a:r>
                <a:endParaRPr lang="en-US" sz="800" b="1" dirty="0">
                  <a:solidFill>
                    <a:srgbClr val="000000"/>
                  </a:solidFill>
                  <a:latin typeface="Arial"/>
                </a:endParaRPr>
              </a:p>
            </p:txBody>
          </p:sp>
          <p:cxnSp>
            <p:nvCxnSpPr>
              <p:cNvPr id="50" name="Straight Arrow Connector 49"/>
              <p:cNvCxnSpPr/>
              <p:nvPr/>
            </p:nvCxnSpPr>
            <p:spPr>
              <a:xfrm>
                <a:off x="868290" y="5267509"/>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66792" y="5159787"/>
                <a:ext cx="554181" cy="215444"/>
              </a:xfrm>
              <a:prstGeom prst="rect">
                <a:avLst/>
              </a:prstGeom>
              <a:noFill/>
            </p:spPr>
            <p:txBody>
              <a:bodyPr wrap="square" rtlCol="0">
                <a:spAutoFit/>
              </a:bodyPr>
              <a:lstStyle/>
              <a:p>
                <a:r>
                  <a:rPr lang="en-US" sz="800" b="1" dirty="0" smtClean="0">
                    <a:solidFill>
                      <a:srgbClr val="000000"/>
                    </a:solidFill>
                    <a:latin typeface="Arial"/>
                  </a:rPr>
                  <a:t>NO</a:t>
                </a:r>
                <a:endParaRPr lang="en-US" sz="800" b="1" dirty="0">
                  <a:solidFill>
                    <a:srgbClr val="000000"/>
                  </a:solidFill>
                  <a:latin typeface="Arial"/>
                </a:endParaRPr>
              </a:p>
            </p:txBody>
          </p:sp>
          <p:sp>
            <p:nvSpPr>
              <p:cNvPr id="53" name="Diamond 52"/>
              <p:cNvSpPr/>
              <p:nvPr/>
            </p:nvSpPr>
            <p:spPr>
              <a:xfrm>
                <a:off x="1644144" y="4775639"/>
                <a:ext cx="1089112" cy="980071"/>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000000"/>
                  </a:solidFill>
                </a:endParaRPr>
              </a:p>
            </p:txBody>
          </p:sp>
          <p:sp>
            <p:nvSpPr>
              <p:cNvPr id="54" name="TextBox 53"/>
              <p:cNvSpPr txBox="1"/>
              <p:nvPr/>
            </p:nvSpPr>
            <p:spPr>
              <a:xfrm>
                <a:off x="1702580" y="5062129"/>
                <a:ext cx="955964" cy="461665"/>
              </a:xfrm>
              <a:prstGeom prst="rect">
                <a:avLst/>
              </a:prstGeom>
              <a:noFill/>
            </p:spPr>
            <p:txBody>
              <a:bodyPr wrap="square" rtlCol="0">
                <a:spAutoFit/>
              </a:bodyPr>
              <a:lstStyle/>
              <a:p>
                <a:pPr algn="ctr"/>
                <a:r>
                  <a:rPr lang="en-US" sz="800" b="1" dirty="0" smtClean="0">
                    <a:solidFill>
                      <a:srgbClr val="FFFFFF"/>
                    </a:solidFill>
                    <a:latin typeface="Arial"/>
                  </a:rPr>
                  <a:t>SPECIALIZED OR TECHNICAL WORK?</a:t>
                </a:r>
                <a:endParaRPr lang="en-US" sz="800" b="1" dirty="0">
                  <a:solidFill>
                    <a:srgbClr val="FFFFFF"/>
                  </a:solidFill>
                  <a:latin typeface="Arial"/>
                </a:endParaRPr>
              </a:p>
            </p:txBody>
          </p:sp>
          <p:cxnSp>
            <p:nvCxnSpPr>
              <p:cNvPr id="56" name="Straight Arrow Connector 55"/>
              <p:cNvCxnSpPr/>
              <p:nvPr/>
            </p:nvCxnSpPr>
            <p:spPr>
              <a:xfrm flipV="1">
                <a:off x="2192290" y="4413160"/>
                <a:ext cx="189841" cy="4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321881" y="4303604"/>
                <a:ext cx="554181" cy="215444"/>
              </a:xfrm>
              <a:prstGeom prst="rect">
                <a:avLst/>
              </a:prstGeom>
              <a:noFill/>
            </p:spPr>
            <p:txBody>
              <a:bodyPr wrap="square" rtlCol="0">
                <a:spAutoFit/>
              </a:bodyPr>
              <a:lstStyle/>
              <a:p>
                <a:r>
                  <a:rPr lang="en-US" sz="800" b="1" dirty="0" smtClean="0">
                    <a:solidFill>
                      <a:srgbClr val="000000"/>
                    </a:solidFill>
                    <a:latin typeface="Arial"/>
                  </a:rPr>
                  <a:t>NO</a:t>
                </a:r>
                <a:endParaRPr lang="en-US" sz="800" b="1" dirty="0">
                  <a:solidFill>
                    <a:srgbClr val="000000"/>
                  </a:solidFill>
                  <a:latin typeface="Arial"/>
                </a:endParaRPr>
              </a:p>
            </p:txBody>
          </p:sp>
          <p:cxnSp>
            <p:nvCxnSpPr>
              <p:cNvPr id="59" name="Straight Arrow Connector 58"/>
              <p:cNvCxnSpPr/>
              <p:nvPr/>
            </p:nvCxnSpPr>
            <p:spPr>
              <a:xfrm>
                <a:off x="2185665" y="5983380"/>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356240" y="5873496"/>
                <a:ext cx="407251" cy="219768"/>
              </a:xfrm>
              <a:prstGeom prst="rect">
                <a:avLst/>
              </a:prstGeom>
              <a:noFill/>
            </p:spPr>
            <p:txBody>
              <a:bodyPr wrap="square" rtlCol="0">
                <a:spAutoFit/>
              </a:bodyPr>
              <a:lstStyle/>
              <a:p>
                <a:r>
                  <a:rPr lang="en-US" sz="800" b="1" dirty="0" smtClean="0">
                    <a:solidFill>
                      <a:srgbClr val="000000"/>
                    </a:solidFill>
                    <a:latin typeface="Arial"/>
                  </a:rPr>
                  <a:t>YES</a:t>
                </a:r>
                <a:endParaRPr lang="en-US" sz="800" b="1" dirty="0">
                  <a:solidFill>
                    <a:srgbClr val="000000"/>
                  </a:solidFill>
                  <a:latin typeface="Arial"/>
                </a:endParaRPr>
              </a:p>
            </p:txBody>
          </p:sp>
          <p:sp>
            <p:nvSpPr>
              <p:cNvPr id="63" name="Rectangle 62"/>
              <p:cNvSpPr/>
              <p:nvPr/>
            </p:nvSpPr>
            <p:spPr>
              <a:xfrm>
                <a:off x="2858125" y="5457331"/>
                <a:ext cx="1068240" cy="10747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FFFF"/>
                    </a:solidFill>
                  </a:rPr>
                  <a:t>PDMG FORMULATES SPECIALIZED PROJECT</a:t>
                </a:r>
                <a:endParaRPr lang="en-US" sz="1000" b="1" dirty="0">
                  <a:solidFill>
                    <a:srgbClr val="FFFFFF"/>
                  </a:solidFill>
                </a:endParaRPr>
              </a:p>
            </p:txBody>
          </p:sp>
          <p:cxnSp>
            <p:nvCxnSpPr>
              <p:cNvPr id="24" name="Straight Connector 23"/>
              <p:cNvCxnSpPr/>
              <p:nvPr/>
            </p:nvCxnSpPr>
            <p:spPr>
              <a:xfrm>
                <a:off x="4214938" y="4411326"/>
                <a:ext cx="0" cy="166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209594" y="5244546"/>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462639" y="4627116"/>
                <a:ext cx="1126905" cy="106534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FFFF"/>
                    </a:solidFill>
                  </a:rPr>
                  <a:t>PDMG SENDS REQUEST FOR ESSENTIAL ELEMENTS OF INFORMATION</a:t>
                </a:r>
                <a:endParaRPr lang="en-US" sz="1000" b="1" dirty="0">
                  <a:solidFill>
                    <a:srgbClr val="FFFFFF"/>
                  </a:solidFill>
                </a:endParaRPr>
              </a:p>
            </p:txBody>
          </p:sp>
          <p:cxnSp>
            <p:nvCxnSpPr>
              <p:cNvPr id="71" name="Straight Arrow Connector 70"/>
              <p:cNvCxnSpPr/>
              <p:nvPr/>
            </p:nvCxnSpPr>
            <p:spPr>
              <a:xfrm>
                <a:off x="5644892" y="5228911"/>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913823" y="4627116"/>
                <a:ext cx="1126905" cy="106534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FFFF"/>
                    </a:solidFill>
                  </a:rPr>
                  <a:t>PDMG CREATES SITE INSPECTION WORK ORDER</a:t>
                </a:r>
                <a:endParaRPr lang="en-US" sz="1000" b="1" dirty="0">
                  <a:solidFill>
                    <a:srgbClr val="FFFFFF"/>
                  </a:solidFill>
                </a:endParaRPr>
              </a:p>
            </p:txBody>
          </p:sp>
          <p:cxnSp>
            <p:nvCxnSpPr>
              <p:cNvPr id="73" name="Straight Arrow Connector 72"/>
              <p:cNvCxnSpPr/>
              <p:nvPr/>
            </p:nvCxnSpPr>
            <p:spPr>
              <a:xfrm flipV="1">
                <a:off x="3981367" y="2824444"/>
                <a:ext cx="1207013"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295022" y="2308927"/>
                <a:ext cx="1126905" cy="106534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FFFFFF"/>
                    </a:solidFill>
                  </a:rPr>
                  <a:t>PDMG SENDS REQUEST FOR ESSENTIAL ELEMENTS OF INFORMATION</a:t>
                </a:r>
                <a:endParaRPr lang="en-US" sz="1000" b="1" dirty="0">
                  <a:solidFill>
                    <a:srgbClr val="FFFFFF"/>
                  </a:solidFill>
                </a:endParaRPr>
              </a:p>
            </p:txBody>
          </p:sp>
          <p:cxnSp>
            <p:nvCxnSpPr>
              <p:cNvPr id="76" name="Straight Arrow Connector 75"/>
              <p:cNvCxnSpPr/>
              <p:nvPr/>
            </p:nvCxnSpPr>
            <p:spPr>
              <a:xfrm>
                <a:off x="6523955" y="2818925"/>
                <a:ext cx="2477582" cy="1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Diamond 77"/>
              <p:cNvSpPr/>
              <p:nvPr/>
            </p:nvSpPr>
            <p:spPr>
              <a:xfrm>
                <a:off x="7357793" y="4738875"/>
                <a:ext cx="1089112" cy="980071"/>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rgbClr val="000000"/>
                  </a:solidFill>
                </a:endParaRPr>
              </a:p>
            </p:txBody>
          </p:sp>
          <p:cxnSp>
            <p:nvCxnSpPr>
              <p:cNvPr id="79" name="Straight Arrow Connector 78"/>
              <p:cNvCxnSpPr/>
              <p:nvPr/>
            </p:nvCxnSpPr>
            <p:spPr>
              <a:xfrm>
                <a:off x="7092469" y="5242712"/>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905642" y="4261073"/>
                <a:ext cx="210290" cy="7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7905642" y="5942918"/>
                <a:ext cx="235919"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86" idx="3"/>
              </p:cNvCxnSpPr>
              <p:nvPr/>
            </p:nvCxnSpPr>
            <p:spPr>
              <a:xfrm>
                <a:off x="8500279" y="5942918"/>
                <a:ext cx="5012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8358949" y="4275516"/>
                <a:ext cx="6425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093028" y="5833034"/>
                <a:ext cx="407251" cy="219768"/>
              </a:xfrm>
              <a:prstGeom prst="rect">
                <a:avLst/>
              </a:prstGeom>
              <a:noFill/>
            </p:spPr>
            <p:txBody>
              <a:bodyPr wrap="square" rtlCol="0">
                <a:spAutoFit/>
              </a:bodyPr>
              <a:lstStyle/>
              <a:p>
                <a:r>
                  <a:rPr lang="en-US" sz="800" b="1" dirty="0" smtClean="0">
                    <a:solidFill>
                      <a:srgbClr val="000000"/>
                    </a:solidFill>
                    <a:latin typeface="Arial"/>
                  </a:rPr>
                  <a:t>YES</a:t>
                </a:r>
                <a:endParaRPr lang="en-US" sz="800" b="1" dirty="0">
                  <a:solidFill>
                    <a:srgbClr val="000000"/>
                  </a:solidFill>
                  <a:latin typeface="Arial"/>
                </a:endParaRPr>
              </a:p>
            </p:txBody>
          </p:sp>
          <p:sp>
            <p:nvSpPr>
              <p:cNvPr id="88" name="TextBox 87"/>
              <p:cNvSpPr txBox="1"/>
              <p:nvPr/>
            </p:nvSpPr>
            <p:spPr>
              <a:xfrm>
                <a:off x="8081859" y="4167794"/>
                <a:ext cx="554181" cy="215444"/>
              </a:xfrm>
              <a:prstGeom prst="rect">
                <a:avLst/>
              </a:prstGeom>
              <a:noFill/>
            </p:spPr>
            <p:txBody>
              <a:bodyPr wrap="square" rtlCol="0">
                <a:spAutoFit/>
              </a:bodyPr>
              <a:lstStyle/>
              <a:p>
                <a:r>
                  <a:rPr lang="en-US" sz="800" b="1" dirty="0" smtClean="0">
                    <a:solidFill>
                      <a:srgbClr val="000000"/>
                    </a:solidFill>
                    <a:latin typeface="Arial"/>
                  </a:rPr>
                  <a:t>NO</a:t>
                </a:r>
                <a:endParaRPr lang="en-US" sz="800" b="1" dirty="0">
                  <a:solidFill>
                    <a:srgbClr val="000000"/>
                  </a:solidFill>
                  <a:latin typeface="Arial"/>
                </a:endParaRPr>
              </a:p>
            </p:txBody>
          </p:sp>
          <p:sp>
            <p:nvSpPr>
              <p:cNvPr id="91" name="TextBox 90"/>
              <p:cNvSpPr txBox="1"/>
              <p:nvPr/>
            </p:nvSpPr>
            <p:spPr>
              <a:xfrm>
                <a:off x="7430953" y="5028551"/>
                <a:ext cx="955964" cy="461665"/>
              </a:xfrm>
              <a:prstGeom prst="rect">
                <a:avLst/>
              </a:prstGeom>
              <a:noFill/>
            </p:spPr>
            <p:txBody>
              <a:bodyPr wrap="square" rtlCol="0">
                <a:spAutoFit/>
              </a:bodyPr>
              <a:lstStyle/>
              <a:p>
                <a:pPr algn="ctr"/>
                <a:r>
                  <a:rPr lang="en-US" sz="800" b="1" dirty="0" smtClean="0">
                    <a:solidFill>
                      <a:srgbClr val="FFFFFF"/>
                    </a:solidFill>
                    <a:latin typeface="Arial"/>
                  </a:rPr>
                  <a:t>SPECIALIZED OR TECHNICAL WORK?</a:t>
                </a:r>
                <a:endParaRPr lang="en-US" sz="800" b="1" dirty="0">
                  <a:solidFill>
                    <a:srgbClr val="FFFFFF"/>
                  </a:solidFill>
                  <a:latin typeface="Arial"/>
                </a:endParaRPr>
              </a:p>
            </p:txBody>
          </p:sp>
          <p:cxnSp>
            <p:nvCxnSpPr>
              <p:cNvPr id="4" name="Straight Arrow Connector 3"/>
              <p:cNvCxnSpPr/>
              <p:nvPr/>
            </p:nvCxnSpPr>
            <p:spPr>
              <a:xfrm>
                <a:off x="0" y="4196509"/>
                <a:ext cx="2318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1" idx="0"/>
              </p:cNvCxnSpPr>
              <p:nvPr/>
            </p:nvCxnSpPr>
            <p:spPr>
              <a:xfrm>
                <a:off x="858040" y="2833481"/>
                <a:ext cx="10250" cy="9030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1" idx="2"/>
              </p:cNvCxnSpPr>
              <p:nvPr/>
            </p:nvCxnSpPr>
            <p:spPr>
              <a:xfrm flipV="1">
                <a:off x="868290" y="4716571"/>
                <a:ext cx="0" cy="542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53" idx="0"/>
              </p:cNvCxnSpPr>
              <p:nvPr/>
            </p:nvCxnSpPr>
            <p:spPr>
              <a:xfrm>
                <a:off x="2187217" y="4417711"/>
                <a:ext cx="1483" cy="357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53" idx="2"/>
              </p:cNvCxnSpPr>
              <p:nvPr/>
            </p:nvCxnSpPr>
            <p:spPr>
              <a:xfrm flipV="1">
                <a:off x="2187217" y="5755710"/>
                <a:ext cx="1483" cy="238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926365" y="4411326"/>
                <a:ext cx="2832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926366" y="6079599"/>
                <a:ext cx="27080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78" idx="0"/>
              </p:cNvCxnSpPr>
              <p:nvPr/>
            </p:nvCxnSpPr>
            <p:spPr>
              <a:xfrm flipH="1">
                <a:off x="7902349" y="4262907"/>
                <a:ext cx="5279" cy="475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78" idx="2"/>
              </p:cNvCxnSpPr>
              <p:nvPr/>
            </p:nvCxnSpPr>
            <p:spPr>
              <a:xfrm flipH="1">
                <a:off x="7898815" y="5718946"/>
                <a:ext cx="3534" cy="223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a:off x="2598971" y="4029685"/>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385515" y="4885868"/>
              <a:ext cx="213583" cy="1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4" name="Picture 6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646927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3"/>
            <a:ext cx="8229600" cy="1143000"/>
          </a:xfrm>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a:xfrm>
            <a:off x="457200" y="971550"/>
            <a:ext cx="8229600" cy="4525963"/>
          </a:xfrm>
        </p:spPr>
        <p:txBody>
          <a:bodyPr/>
          <a:lstStyle/>
          <a:p>
            <a:pPr marL="0" indent="0" algn="ctr">
              <a:buNone/>
            </a:pPr>
            <a:r>
              <a:rPr lang="en-US" sz="3000" b="1" dirty="0" smtClean="0">
                <a:solidFill>
                  <a:srgbClr val="C00000"/>
                </a:solidFill>
              </a:rPr>
              <a:t>Essential Elements of Information</a:t>
            </a:r>
            <a:endParaRPr lang="en-US" sz="800" dirty="0" smtClean="0"/>
          </a:p>
          <a:p>
            <a:pPr marL="0" indent="0" algn="ctr">
              <a:buNone/>
            </a:pPr>
            <a:r>
              <a:rPr lang="en-US" sz="2400" b="1" dirty="0" smtClean="0"/>
              <a:t>ACTIVITY – Document Checklists as a Resource Tool</a:t>
            </a:r>
          </a:p>
        </p:txBody>
      </p:sp>
      <p:pic>
        <p:nvPicPr>
          <p:cNvPr id="6" name="Picture 5"/>
          <p:cNvPicPr>
            <a:picLocks noChangeAspect="1"/>
          </p:cNvPicPr>
          <p:nvPr/>
        </p:nvPicPr>
        <p:blipFill rotWithShape="1">
          <a:blip r:embed="rId3"/>
          <a:srcRect b="40743"/>
          <a:stretch/>
        </p:blipFill>
        <p:spPr>
          <a:xfrm>
            <a:off x="142252" y="2114550"/>
            <a:ext cx="8323919" cy="3931920"/>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pic>
        <p:nvPicPr>
          <p:cNvPr id="9" name="Picture 8"/>
          <p:cNvPicPr>
            <a:picLocks noChangeAspect="1"/>
          </p:cNvPicPr>
          <p:nvPr/>
        </p:nvPicPr>
        <p:blipFill rotWithShape="1">
          <a:blip r:embed="rId5"/>
          <a:srcRect l="-39132" t="-78084" r="-46166" b="-39957"/>
          <a:stretch/>
        </p:blipFill>
        <p:spPr>
          <a:xfrm>
            <a:off x="-3106830" y="-972824"/>
            <a:ext cx="15411450" cy="8561294"/>
          </a:xfrm>
          <a:prstGeom prst="rect">
            <a:avLst/>
          </a:prstGeom>
        </p:spPr>
      </p:pic>
    </p:spTree>
    <p:extLst>
      <p:ext uri="{BB962C8B-B14F-4D97-AF65-F5344CB8AC3E}">
        <p14:creationId xmlns:p14="http://schemas.microsoft.com/office/powerpoint/2010/main" val="4190918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27239"/>
          </a:xfrm>
        </p:spPr>
        <p:txBody>
          <a:bodyPr/>
          <a:lstStyle/>
          <a:p>
            <a:r>
              <a:rPr lang="en-US" sz="3200" b="1" dirty="0">
                <a:solidFill>
                  <a:srgbClr val="0070C0"/>
                </a:solidFill>
              </a:rPr>
              <a:t>Phase II – Intake Damage and Eligibility Analysis – Action </a:t>
            </a:r>
            <a:r>
              <a:rPr lang="en-US" sz="3200" b="1" dirty="0" smtClean="0">
                <a:solidFill>
                  <a:srgbClr val="0070C0"/>
                </a:solidFill>
              </a:rPr>
              <a:t>Items</a:t>
            </a:r>
            <a:br>
              <a:rPr lang="en-US" sz="3200" b="1" dirty="0" smtClean="0">
                <a:solidFill>
                  <a:srgbClr val="0070C0"/>
                </a:solidFill>
              </a:rPr>
            </a:br>
            <a:r>
              <a:rPr lang="en-US" sz="3200" b="1" dirty="0" smtClean="0">
                <a:solidFill>
                  <a:srgbClr val="FF0000"/>
                </a:solidFill>
              </a:rPr>
              <a:t>EEI completed </a:t>
            </a:r>
            <a:r>
              <a:rPr lang="en-US" sz="3200" b="1" dirty="0" smtClean="0">
                <a:solidFill>
                  <a:srgbClr val="FF0000"/>
                </a:solidFill>
              </a:rPr>
              <a:t>input</a:t>
            </a:r>
            <a:r>
              <a:rPr lang="en-US" sz="3200" b="1" dirty="0" smtClean="0">
                <a:solidFill>
                  <a:srgbClr val="0070C0"/>
                </a:solidFill>
              </a:rPr>
              <a:t/>
            </a:r>
            <a:br>
              <a:rPr lang="en-US" sz="3200" b="1" dirty="0" smtClean="0">
                <a:solidFill>
                  <a:srgbClr val="0070C0"/>
                </a:solidFill>
              </a:rPr>
            </a:br>
            <a:r>
              <a:rPr lang="en-US" sz="3200" b="1" dirty="0">
                <a:solidFill>
                  <a:srgbClr val="0070C0"/>
                </a:solidFill>
              </a:rPr>
              <a:t/>
            </a:r>
            <a:br>
              <a:rPr lang="en-US" sz="3200" b="1" dirty="0">
                <a:solidFill>
                  <a:srgbClr val="0070C0"/>
                </a:solidFill>
              </a:rPr>
            </a:br>
            <a:endParaRPr lang="en-US" sz="3200" dirty="0"/>
          </a:p>
        </p:txBody>
      </p:sp>
      <p:pic>
        <p:nvPicPr>
          <p:cNvPr id="4" name="Content Placeholder 3"/>
          <p:cNvPicPr>
            <a:picLocks noGrp="1" noChangeAspect="1"/>
          </p:cNvPicPr>
          <p:nvPr>
            <p:ph idx="1"/>
          </p:nvPr>
        </p:nvPicPr>
        <p:blipFill>
          <a:blip r:embed="rId3"/>
          <a:stretch>
            <a:fillRect/>
          </a:stretch>
        </p:blipFill>
        <p:spPr>
          <a:xfrm>
            <a:off x="457200" y="2001876"/>
            <a:ext cx="8229600" cy="3722608"/>
          </a:xfrm>
          <a:prstGeom prst="rect">
            <a:avLst/>
          </a:prstGeom>
        </p:spPr>
      </p:pic>
    </p:spTree>
    <p:extLst>
      <p:ext uri="{BB962C8B-B14F-4D97-AF65-F5344CB8AC3E}">
        <p14:creationId xmlns:p14="http://schemas.microsoft.com/office/powerpoint/2010/main" val="1469181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361950" y="1325109"/>
            <a:ext cx="8439150" cy="4708525"/>
          </a:xfrm>
        </p:spPr>
        <p:txBody>
          <a:bodyPr/>
          <a:lstStyle/>
          <a:p>
            <a:pPr marL="0" indent="0" algn="ctr">
              <a:buNone/>
            </a:pPr>
            <a:r>
              <a:rPr lang="en-US" b="1" dirty="0" smtClean="0">
                <a:solidFill>
                  <a:srgbClr val="C00000"/>
                </a:solidFill>
              </a:rPr>
              <a:t>Completed Work</a:t>
            </a:r>
            <a:endParaRPr lang="en-US" sz="800" dirty="0" smtClean="0"/>
          </a:p>
          <a:p>
            <a:pPr>
              <a:spcBef>
                <a:spcPts val="0"/>
              </a:spcBef>
              <a:buFont typeface="Arial" panose="020B0604020202020204" pitchFamily="34" charset="0"/>
              <a:buChar char="‒"/>
            </a:pPr>
            <a:r>
              <a:rPr lang="en-US" sz="2800" dirty="0" smtClean="0"/>
              <a:t>Work is 100% Completed.</a:t>
            </a:r>
          </a:p>
          <a:p>
            <a:pPr>
              <a:spcBef>
                <a:spcPts val="0"/>
              </a:spcBef>
              <a:buFont typeface="Arial" panose="020B0604020202020204" pitchFamily="34" charset="0"/>
              <a:buChar char="‒"/>
            </a:pPr>
            <a:r>
              <a:rPr lang="en-US" sz="2800" dirty="0" smtClean="0"/>
              <a:t>May include work identified to be 100% complete within 2 weeks of Recovery Scoping Meeting.</a:t>
            </a:r>
          </a:p>
          <a:p>
            <a:pPr>
              <a:spcBef>
                <a:spcPts val="0"/>
              </a:spcBef>
              <a:buFont typeface="Arial" panose="020B0604020202020204" pitchFamily="34" charset="0"/>
              <a:buChar char="‒"/>
            </a:pPr>
            <a:r>
              <a:rPr lang="en-US" sz="2800" dirty="0" smtClean="0"/>
              <a:t>Program Delivery Manager Formulates the Project and requests Essential Elements of Information</a:t>
            </a:r>
          </a:p>
          <a:p>
            <a:pPr>
              <a:spcBef>
                <a:spcPts val="0"/>
              </a:spcBef>
              <a:buFont typeface="Arial" panose="020B0604020202020204" pitchFamily="34" charset="0"/>
              <a:buChar char="‒"/>
            </a:pPr>
            <a:r>
              <a:rPr lang="en-US" sz="2800" dirty="0" smtClean="0"/>
              <a:t>Only submitted to CRC at the conclusion of Phase II when all required documentation outlined in the Essential Elements of Information is submitted.</a:t>
            </a:r>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600333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457200" y="1379538"/>
            <a:ext cx="8229600" cy="4708525"/>
          </a:xfrm>
        </p:spPr>
        <p:txBody>
          <a:bodyPr/>
          <a:lstStyle/>
          <a:p>
            <a:pPr marL="0" lvl="0" indent="0" algn="ctr">
              <a:buNone/>
            </a:pPr>
            <a:r>
              <a:rPr lang="en-US" sz="2800" b="1" dirty="0">
                <a:solidFill>
                  <a:srgbClr val="C00000"/>
                </a:solidFill>
              </a:rPr>
              <a:t>The Completed/Documented Lane Workflow</a:t>
            </a:r>
          </a:p>
          <a:p>
            <a:pPr marL="0" indent="0">
              <a:buNone/>
            </a:pPr>
            <a:r>
              <a:rPr lang="en-US" sz="2400" dirty="0" smtClean="0"/>
              <a:t>Throughout the entire process, the FEMA Program Delivery Manager works with/supports the Applicant to: </a:t>
            </a:r>
          </a:p>
          <a:p>
            <a:pPr>
              <a:buFont typeface="Arial" panose="020B0604020202020204" pitchFamily="34" charset="0"/>
              <a:buChar char="‒"/>
            </a:pPr>
            <a:r>
              <a:rPr lang="en-US" sz="2400" dirty="0"/>
              <a:t>Organize Documents</a:t>
            </a:r>
          </a:p>
          <a:p>
            <a:pPr>
              <a:buFont typeface="Arial" panose="020B0604020202020204" pitchFamily="34" charset="0"/>
              <a:buChar char="‒"/>
            </a:pPr>
            <a:r>
              <a:rPr lang="en-US" sz="2400" dirty="0"/>
              <a:t>Upload/Submit Documents</a:t>
            </a:r>
          </a:p>
          <a:p>
            <a:pPr>
              <a:buFont typeface="Arial" panose="020B0604020202020204" pitchFamily="34" charset="0"/>
              <a:buChar char="‒"/>
            </a:pPr>
            <a:r>
              <a:rPr lang="en-US" sz="2400" dirty="0"/>
              <a:t>Answer Questions</a:t>
            </a:r>
          </a:p>
          <a:p>
            <a:pPr>
              <a:buFont typeface="Arial" panose="020B0604020202020204" pitchFamily="34" charset="0"/>
              <a:buChar char="‒"/>
            </a:pPr>
            <a:r>
              <a:rPr lang="en-US" sz="2400" dirty="0" smtClean="0"/>
              <a:t>Resolve Unmet </a:t>
            </a:r>
            <a:r>
              <a:rPr lang="en-US" sz="2400" dirty="0"/>
              <a:t>Needs</a:t>
            </a:r>
          </a:p>
          <a:p>
            <a:pPr>
              <a:buFont typeface="Arial" panose="020B0604020202020204" pitchFamily="34" charset="0"/>
              <a:buChar char="‒"/>
            </a:pPr>
            <a:r>
              <a:rPr lang="en-US" sz="2400" dirty="0"/>
              <a:t>Achieve </a:t>
            </a:r>
            <a:r>
              <a:rPr lang="en-US" sz="2400" dirty="0" smtClean="0"/>
              <a:t>Field Level Agreement</a:t>
            </a:r>
            <a:endParaRPr lang="en-US" sz="2400" dirty="0"/>
          </a:p>
        </p:txBody>
      </p:sp>
      <p:sp>
        <p:nvSpPr>
          <p:cNvPr id="6" name="TextBox 5"/>
          <p:cNvSpPr txBox="1"/>
          <p:nvPr/>
        </p:nvSpPr>
        <p:spPr>
          <a:xfrm>
            <a:off x="346364" y="5128698"/>
            <a:ext cx="4796534" cy="584775"/>
          </a:xfrm>
          <a:prstGeom prst="rect">
            <a:avLst/>
          </a:prstGeom>
          <a:noFill/>
          <a:ln>
            <a:solidFill>
              <a:srgbClr val="FF0000"/>
            </a:solidFill>
          </a:ln>
        </p:spPr>
        <p:txBody>
          <a:bodyPr wrap="square" rtlCol="0">
            <a:spAutoFit/>
          </a:bodyPr>
          <a:lstStyle/>
          <a:p>
            <a:pPr algn="ctr"/>
            <a:r>
              <a:rPr lang="en-US" sz="1600" b="1" dirty="0" smtClean="0">
                <a:solidFill>
                  <a:srgbClr val="FF0000"/>
                </a:solidFill>
                <a:latin typeface="+mj-lt"/>
              </a:rPr>
              <a:t>Recipients are invited to partner with the Applicant and FEMA through all engagements.</a:t>
            </a:r>
            <a:endParaRPr lang="en-US" sz="1600" b="1" dirty="0">
              <a:solidFill>
                <a:srgbClr val="FF0000"/>
              </a:solidFill>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000" y="2774200"/>
            <a:ext cx="3307636" cy="2646886"/>
          </a:xfrm>
          <a:prstGeom prst="rect">
            <a:avLst/>
          </a:prstGeom>
        </p:spPr>
      </p:pic>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58606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5" name="Content Placeholder 4"/>
          <p:cNvSpPr>
            <a:spLocks noGrp="1"/>
          </p:cNvSpPr>
          <p:nvPr>
            <p:ph idx="1"/>
          </p:nvPr>
        </p:nvSpPr>
        <p:spPr>
          <a:xfrm>
            <a:off x="457200" y="2726575"/>
            <a:ext cx="8229600" cy="3399588"/>
          </a:xfrm>
        </p:spPr>
        <p:txBody>
          <a:bodyPr/>
          <a:lstStyle/>
          <a:p>
            <a:pPr marL="0" indent="0" algn="ctr">
              <a:buNone/>
            </a:pPr>
            <a:r>
              <a:rPr lang="en-US" b="1" dirty="0" smtClean="0">
                <a:solidFill>
                  <a:srgbClr val="C00000"/>
                </a:solidFill>
              </a:rPr>
              <a:t>Will Work Completed ever require Site Inspections?</a:t>
            </a:r>
          </a:p>
        </p:txBody>
      </p:sp>
      <p:pic>
        <p:nvPicPr>
          <p:cNvPr id="6" name="Picture 5"/>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56798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0813"/>
            <a:ext cx="8229600" cy="1143000"/>
          </a:xfrm>
        </p:spPr>
        <p:txBody>
          <a:bodyPr/>
          <a:lstStyle/>
          <a:p>
            <a:r>
              <a:rPr lang="en-US" sz="3200" b="1" dirty="0">
                <a:solidFill>
                  <a:srgbClr val="0070C0"/>
                </a:solidFill>
              </a:rPr>
              <a:t>Phase II – Intake Damage and Eligibility Analysis – Action Items</a:t>
            </a:r>
            <a:endParaRPr lang="en-US" dirty="0"/>
          </a:p>
        </p:txBody>
      </p:sp>
      <p:sp>
        <p:nvSpPr>
          <p:cNvPr id="5" name="Content Placeholder 4"/>
          <p:cNvSpPr>
            <a:spLocks noGrp="1"/>
          </p:cNvSpPr>
          <p:nvPr>
            <p:ph idx="1"/>
          </p:nvPr>
        </p:nvSpPr>
        <p:spPr>
          <a:xfrm>
            <a:off x="152400" y="1160463"/>
            <a:ext cx="8763000" cy="4708525"/>
          </a:xfrm>
        </p:spPr>
        <p:txBody>
          <a:bodyPr/>
          <a:lstStyle/>
          <a:p>
            <a:pPr marL="0" indent="0" algn="ctr">
              <a:buNone/>
            </a:pPr>
            <a:r>
              <a:rPr lang="en-US" sz="3000" b="1" dirty="0" smtClean="0">
                <a:solidFill>
                  <a:srgbClr val="C00000"/>
                </a:solidFill>
              </a:rPr>
              <a:t>Standard Lane (Non-Technical) and Specialized Lane (Technical) damages:</a:t>
            </a:r>
          </a:p>
          <a:p>
            <a:pPr marL="0" indent="0">
              <a:buNone/>
            </a:pPr>
            <a:endParaRPr lang="en-US" sz="800" dirty="0" smtClean="0"/>
          </a:p>
          <a:p>
            <a:pPr>
              <a:buFont typeface="Arial" panose="020B0604020202020204" pitchFamily="34" charset="0"/>
              <a:buChar char="‒"/>
            </a:pPr>
            <a:r>
              <a:rPr lang="en-US" sz="2800" dirty="0"/>
              <a:t>Each lane follows a similar workflow processes</a:t>
            </a:r>
            <a:r>
              <a:rPr lang="en-US" sz="2800" dirty="0" smtClean="0"/>
              <a:t>.</a:t>
            </a:r>
          </a:p>
          <a:p>
            <a:pPr>
              <a:buFont typeface="Arial" panose="020B0604020202020204" pitchFamily="34" charset="0"/>
              <a:buChar char="‒"/>
            </a:pPr>
            <a:r>
              <a:rPr lang="en-US" sz="2800" dirty="0" smtClean="0"/>
              <a:t>Analyzed </a:t>
            </a:r>
            <a:r>
              <a:rPr lang="en-US" sz="2800" dirty="0"/>
              <a:t>by </a:t>
            </a:r>
            <a:r>
              <a:rPr lang="en-US" sz="2800" dirty="0" smtClean="0"/>
              <a:t>FEMA Program </a:t>
            </a:r>
            <a:r>
              <a:rPr lang="en-US" sz="2800" dirty="0"/>
              <a:t>Delivery Manager (PDMG) through collaborative process with the Recipient - to place the right skillset proficiency with the damage</a:t>
            </a:r>
            <a:r>
              <a:rPr lang="en-US" sz="2800" dirty="0" smtClean="0"/>
              <a:t>.</a:t>
            </a:r>
          </a:p>
          <a:p>
            <a:pPr>
              <a:buFont typeface="Arial" panose="020B0604020202020204" pitchFamily="34" charset="0"/>
              <a:buChar char="‒"/>
            </a:pPr>
            <a:r>
              <a:rPr lang="en-US" sz="2800" dirty="0" smtClean="0"/>
              <a:t>Organized </a:t>
            </a:r>
            <a:r>
              <a:rPr lang="en-US" sz="2800" dirty="0"/>
              <a:t>into Work Orders by PDMG </a:t>
            </a:r>
            <a:r>
              <a:rPr lang="en-US" sz="2800" dirty="0" smtClean="0"/>
              <a:t>for:</a:t>
            </a:r>
          </a:p>
          <a:p>
            <a:pPr marL="0" indent="0">
              <a:buNone/>
            </a:pPr>
            <a:r>
              <a:rPr lang="en-US" sz="2800" dirty="0" smtClean="0"/>
              <a:t>      </a:t>
            </a:r>
            <a:r>
              <a:rPr lang="en-US" sz="2800" dirty="0" smtClean="0">
                <a:sym typeface="Wingdings" panose="05000000000000000000" pitchFamily="2" charset="2"/>
              </a:rPr>
              <a:t></a:t>
            </a:r>
            <a:r>
              <a:rPr lang="en-US" sz="2800" dirty="0" smtClean="0"/>
              <a:t> Site Inspectors (Standard/Non-Technical)</a:t>
            </a:r>
          </a:p>
          <a:p>
            <a:pPr marL="0" indent="0">
              <a:buNone/>
            </a:pPr>
            <a:r>
              <a:rPr lang="en-US" sz="2800" dirty="0"/>
              <a:t>  </a:t>
            </a:r>
            <a:r>
              <a:rPr lang="en-US" sz="2800" dirty="0" smtClean="0"/>
              <a:t>    </a:t>
            </a:r>
            <a:r>
              <a:rPr lang="en-US" sz="2800" dirty="0">
                <a:sym typeface="Wingdings" panose="05000000000000000000" pitchFamily="2" charset="2"/>
              </a:rPr>
              <a:t></a:t>
            </a:r>
            <a:r>
              <a:rPr lang="en-US" sz="2800" dirty="0"/>
              <a:t> </a:t>
            </a:r>
            <a:r>
              <a:rPr lang="en-US" sz="2800" dirty="0" smtClean="0"/>
              <a:t>Technical Specialists (Specialized/Technical)</a:t>
            </a:r>
          </a:p>
          <a:p>
            <a:pPr marL="0" indent="0">
              <a:buNone/>
            </a:pPr>
            <a:r>
              <a:rPr lang="en-US" sz="2400" dirty="0" smtClean="0"/>
              <a:t>      </a:t>
            </a:r>
            <a:endParaRPr lang="en-US" sz="2400" b="1" dirty="0"/>
          </a:p>
        </p:txBody>
      </p:sp>
      <p:pic>
        <p:nvPicPr>
          <p:cNvPr id="6" name="Picture 5"/>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729351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457200" y="1417638"/>
            <a:ext cx="8229600" cy="4708525"/>
          </a:xfrm>
        </p:spPr>
        <p:txBody>
          <a:bodyPr/>
          <a:lstStyle/>
          <a:p>
            <a:pPr marL="0" indent="0">
              <a:buNone/>
            </a:pPr>
            <a:r>
              <a:rPr lang="en-US" sz="3000" b="1" dirty="0" smtClean="0">
                <a:solidFill>
                  <a:srgbClr val="C00000"/>
                </a:solidFill>
              </a:rPr>
              <a:t>Site Inspection Work Order Process:</a:t>
            </a:r>
          </a:p>
          <a:p>
            <a:pPr marL="0" indent="0">
              <a:buNone/>
            </a:pPr>
            <a:endParaRPr lang="en-US" sz="800" b="1" dirty="0" smtClean="0">
              <a:solidFill>
                <a:srgbClr val="C00000"/>
              </a:solidFill>
            </a:endParaRPr>
          </a:p>
          <a:p>
            <a:pPr>
              <a:buFont typeface="Wingdings" panose="05000000000000000000" pitchFamily="2" charset="2"/>
              <a:buChar char="à"/>
            </a:pPr>
            <a:r>
              <a:rPr lang="en-US" sz="2800" dirty="0" smtClean="0"/>
              <a:t>Developed Work Orders are designated to the FEMA Site Inspector Task Force Leader.</a:t>
            </a:r>
          </a:p>
          <a:p>
            <a:pPr>
              <a:buFont typeface="Wingdings" panose="05000000000000000000" pitchFamily="2" charset="2"/>
              <a:buChar char="à"/>
            </a:pPr>
            <a:r>
              <a:rPr lang="en-US" sz="2800" dirty="0" smtClean="0"/>
              <a:t>Site Inspector Task Force Lead assigns a FEMA Site Inspector.</a:t>
            </a:r>
          </a:p>
          <a:p>
            <a:pPr>
              <a:buFont typeface="Wingdings" panose="05000000000000000000" pitchFamily="2" charset="2"/>
              <a:buChar char="à"/>
            </a:pPr>
            <a:r>
              <a:rPr lang="en-US" sz="2800" dirty="0" smtClean="0"/>
              <a:t>Site Inspection calls Applicant day before Site Inspection to confirm date, time, and location where they will meet</a:t>
            </a:r>
            <a:r>
              <a:rPr lang="en-US" sz="2400" dirty="0" smtClean="0"/>
              <a:t>. </a:t>
            </a:r>
            <a:endParaRPr lang="en-US" sz="800" b="1" dirty="0" smtClean="0">
              <a:solidFill>
                <a:srgbClr val="FF0000"/>
              </a:solidFill>
            </a:endParaRPr>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5189422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457200" y="1524000"/>
            <a:ext cx="8229600" cy="4602163"/>
          </a:xfrm>
        </p:spPr>
        <p:txBody>
          <a:bodyPr/>
          <a:lstStyle/>
          <a:p>
            <a:pPr marL="0" indent="0">
              <a:buNone/>
            </a:pPr>
            <a:r>
              <a:rPr lang="en-US" sz="3000" b="1" dirty="0" smtClean="0">
                <a:solidFill>
                  <a:srgbClr val="C00000"/>
                </a:solidFill>
              </a:rPr>
              <a:t>Work Order Process (Continued):</a:t>
            </a:r>
          </a:p>
          <a:p>
            <a:pPr marL="0" indent="0">
              <a:buNone/>
            </a:pPr>
            <a:endParaRPr lang="en-US" sz="800" dirty="0" smtClean="0"/>
          </a:p>
          <a:p>
            <a:pPr>
              <a:buFont typeface="Wingdings" panose="05000000000000000000" pitchFamily="2" charset="2"/>
              <a:buChar char="à"/>
            </a:pPr>
            <a:r>
              <a:rPr lang="en-US" sz="2800" dirty="0">
                <a:sym typeface="Wingdings" panose="05000000000000000000" pitchFamily="2" charset="2"/>
              </a:rPr>
              <a:t>Site Inspections are completed</a:t>
            </a:r>
          </a:p>
          <a:p>
            <a:pPr>
              <a:buFont typeface="Wingdings" panose="05000000000000000000" pitchFamily="2" charset="2"/>
              <a:buChar char="à"/>
            </a:pPr>
            <a:r>
              <a:rPr lang="en-US" sz="2800" dirty="0">
                <a:sym typeface="Wingdings" panose="05000000000000000000" pitchFamily="2" charset="2"/>
              </a:rPr>
              <a:t>Site Inspector develops </a:t>
            </a:r>
            <a:r>
              <a:rPr lang="en-US" sz="2800" dirty="0" smtClean="0">
                <a:sym typeface="Wingdings" panose="05000000000000000000" pitchFamily="2" charset="2"/>
              </a:rPr>
              <a:t>the </a:t>
            </a:r>
            <a:r>
              <a:rPr lang="en-US" sz="2800" dirty="0">
                <a:sym typeface="Wingdings" panose="05000000000000000000" pitchFamily="2" charset="2"/>
              </a:rPr>
              <a:t>Damage </a:t>
            </a:r>
            <a:r>
              <a:rPr lang="en-US" sz="2800" dirty="0" smtClean="0">
                <a:sym typeface="Wingdings" panose="05000000000000000000" pitchFamily="2" charset="2"/>
              </a:rPr>
              <a:t>Description &amp; Dimensions</a:t>
            </a:r>
            <a:endParaRPr lang="en-US" sz="2800" dirty="0">
              <a:sym typeface="Wingdings" panose="05000000000000000000" pitchFamily="2" charset="2"/>
            </a:endParaRPr>
          </a:p>
          <a:p>
            <a:pPr>
              <a:buFont typeface="Wingdings" panose="05000000000000000000" pitchFamily="2" charset="2"/>
              <a:buChar char="à"/>
            </a:pPr>
            <a:r>
              <a:rPr lang="en-US" sz="2800" dirty="0">
                <a:sym typeface="Wingdings" panose="05000000000000000000" pitchFamily="2" charset="2"/>
              </a:rPr>
              <a:t>Program Delivery Manager reviews Damage </a:t>
            </a:r>
            <a:r>
              <a:rPr lang="en-US" sz="2800" dirty="0" smtClean="0">
                <a:sym typeface="Wingdings" panose="05000000000000000000" pitchFamily="2" charset="2"/>
              </a:rPr>
              <a:t>Description &amp; Dimensions</a:t>
            </a:r>
            <a:endParaRPr lang="en-US" sz="2800" dirty="0">
              <a:sym typeface="Wingdings" panose="05000000000000000000" pitchFamily="2" charset="2"/>
            </a:endParaRPr>
          </a:p>
          <a:p>
            <a:pPr>
              <a:buFont typeface="Wingdings" panose="05000000000000000000" pitchFamily="2" charset="2"/>
              <a:buChar char="à"/>
            </a:pPr>
            <a:r>
              <a:rPr lang="en-US" sz="2800" dirty="0">
                <a:sym typeface="Wingdings" panose="05000000000000000000" pitchFamily="2" charset="2"/>
              </a:rPr>
              <a:t>FEMA Program Delivery Manager meets with the Applicant for Review and Signature.</a:t>
            </a:r>
          </a:p>
          <a:p>
            <a:pPr>
              <a:buFont typeface="Wingdings" panose="05000000000000000000" pitchFamily="2" charset="2"/>
              <a:buChar char="à"/>
            </a:pPr>
            <a:endParaRPr lang="en-US" sz="2400" dirty="0">
              <a:sym typeface="Wingdings" panose="05000000000000000000" pitchFamily="2" charset="2"/>
            </a:endParaRPr>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388673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5" name="Content Placeholder 4"/>
          <p:cNvSpPr>
            <a:spLocks noGrp="1"/>
          </p:cNvSpPr>
          <p:nvPr>
            <p:ph idx="1"/>
          </p:nvPr>
        </p:nvSpPr>
        <p:spPr/>
        <p:txBody>
          <a:bodyPr/>
          <a:lstStyle/>
          <a:p>
            <a:pPr marL="0" indent="0">
              <a:buNone/>
            </a:pPr>
            <a:r>
              <a:rPr lang="en-US" sz="3000" b="1" dirty="0" smtClean="0">
                <a:solidFill>
                  <a:srgbClr val="C00000"/>
                </a:solidFill>
              </a:rPr>
              <a:t>Applicant Roles:</a:t>
            </a:r>
          </a:p>
          <a:p>
            <a:pPr>
              <a:buFontTx/>
              <a:buChar char="-"/>
            </a:pPr>
            <a:endParaRPr lang="en-US" sz="800" dirty="0" smtClean="0"/>
          </a:p>
          <a:p>
            <a:pPr>
              <a:buFontTx/>
              <a:buChar char="-"/>
            </a:pPr>
            <a:r>
              <a:rPr lang="en-US" sz="2800" dirty="0" smtClean="0"/>
              <a:t>Must be present at all Site Inspections</a:t>
            </a:r>
          </a:p>
          <a:p>
            <a:pPr>
              <a:buFontTx/>
              <a:buChar char="-"/>
            </a:pPr>
            <a:r>
              <a:rPr lang="en-US" sz="2800" dirty="0" smtClean="0"/>
              <a:t>Identifies all site damage and components</a:t>
            </a:r>
          </a:p>
          <a:p>
            <a:pPr>
              <a:buFontTx/>
              <a:buChar char="-"/>
            </a:pPr>
            <a:r>
              <a:rPr lang="en-US" sz="2800" dirty="0" smtClean="0"/>
              <a:t>Answers Special Considerations Questions</a:t>
            </a:r>
          </a:p>
          <a:p>
            <a:pPr>
              <a:buFontTx/>
              <a:buChar char="-"/>
            </a:pPr>
            <a:r>
              <a:rPr lang="en-US" sz="2800" dirty="0" smtClean="0"/>
              <a:t>Signs the Site Inspection Report</a:t>
            </a:r>
          </a:p>
          <a:p>
            <a:pPr marL="0" indent="0">
              <a:buNone/>
            </a:pPr>
            <a:endParaRPr lang="en-US" dirty="0" smtClean="0"/>
          </a:p>
          <a:p>
            <a:pPr>
              <a:buFontTx/>
              <a:buChar cha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969" y="4629214"/>
            <a:ext cx="3250831" cy="1927006"/>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2933489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457200" y="1524000"/>
            <a:ext cx="8229600" cy="4602163"/>
          </a:xfrm>
        </p:spPr>
        <p:txBody>
          <a:bodyPr/>
          <a:lstStyle/>
          <a:p>
            <a:pPr marL="0" indent="0">
              <a:buNone/>
            </a:pPr>
            <a:r>
              <a:rPr lang="en-US" sz="3000" b="1" dirty="0" smtClean="0">
                <a:solidFill>
                  <a:srgbClr val="C00000"/>
                </a:solidFill>
              </a:rPr>
              <a:t>Applicant Roles (Continued):</a:t>
            </a:r>
          </a:p>
          <a:p>
            <a:pPr marL="0" indent="0">
              <a:buNone/>
            </a:pPr>
            <a:r>
              <a:rPr lang="en-US" sz="2400" dirty="0" smtClean="0"/>
              <a:t>Applicant will need to identify their representative that will attend each site inspection. Representative will be required to sign the Site Inspection Report confirming measurements. </a:t>
            </a:r>
          </a:p>
          <a:p>
            <a:pPr marL="0" indent="0">
              <a:buNone/>
            </a:pPr>
            <a:r>
              <a:rPr lang="en-US" sz="2400" dirty="0" smtClean="0"/>
              <a:t>Prior to Site Inspection, the representative can anticipate:</a:t>
            </a:r>
          </a:p>
          <a:p>
            <a:pPr>
              <a:buFontTx/>
              <a:buChar char="-"/>
            </a:pPr>
            <a:r>
              <a:rPr lang="en-US" sz="2400" dirty="0" smtClean="0"/>
              <a:t>An introductory phone call from the Site Inspector.</a:t>
            </a:r>
            <a:endParaRPr lang="en-US" sz="2400" b="1" dirty="0" smtClean="0">
              <a:solidFill>
                <a:srgbClr val="FF0000"/>
              </a:solidFill>
            </a:endParaRPr>
          </a:p>
          <a:p>
            <a:pPr>
              <a:buFontTx/>
              <a:buChar char="-"/>
            </a:pPr>
            <a:r>
              <a:rPr lang="en-US" sz="2400" dirty="0" smtClean="0"/>
              <a:t>Confirmation of the date, time and meeting location.</a:t>
            </a:r>
          </a:p>
          <a:p>
            <a:pPr>
              <a:buFontTx/>
              <a:buChar char="-"/>
            </a:pPr>
            <a:r>
              <a:rPr lang="en-US" sz="2400" dirty="0" smtClean="0"/>
              <a:t>Identification of what to bring.</a:t>
            </a:r>
          </a:p>
          <a:p>
            <a:pPr>
              <a:buFontTx/>
              <a:buChar char="-"/>
            </a:pPr>
            <a:r>
              <a:rPr lang="en-US" sz="2400" dirty="0" smtClean="0"/>
              <a:t>An opportunity to ask questions.</a:t>
            </a:r>
          </a:p>
          <a:p>
            <a:pPr>
              <a:buFontTx/>
              <a:buChar char="-"/>
            </a:pPr>
            <a:endParaRPr lang="en-US" sz="2000" b="1" dirty="0" smtClean="0">
              <a:solidFill>
                <a:srgbClr val="FF0000"/>
              </a:solidFill>
            </a:endParaRPr>
          </a:p>
          <a:p>
            <a:pPr>
              <a:buFontTx/>
              <a:buChar char="-"/>
            </a:pPr>
            <a:endParaRPr lang="en-US" sz="2000" dirty="0" smtClean="0"/>
          </a:p>
          <a:p>
            <a:pPr marL="0" indent="0">
              <a:buNone/>
            </a:pPr>
            <a:endParaRPr lang="en-US" sz="2000" dirty="0" smtClean="0"/>
          </a:p>
          <a:p>
            <a:pPr>
              <a:buFontTx/>
              <a:buChar char="-"/>
            </a:pPr>
            <a:endParaRPr lang="en-US" sz="800" dirty="0" smtClean="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341" y="4872373"/>
            <a:ext cx="1472236" cy="1787236"/>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272751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83"/>
          <p:cNvCxnSpPr>
            <a:stCxn id="25" idx="1"/>
            <a:endCxn id="25" idx="1"/>
          </p:cNvCxnSpPr>
          <p:nvPr/>
        </p:nvCxnSpPr>
        <p:spPr>
          <a:xfrm>
            <a:off x="5958881" y="4770518"/>
            <a:ext cx="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0" y="1166643"/>
            <a:ext cx="9159281" cy="5126386"/>
            <a:chOff x="-15281" y="895556"/>
            <a:chExt cx="9159281" cy="5126386"/>
          </a:xfrm>
        </p:grpSpPr>
        <p:sp>
          <p:nvSpPr>
            <p:cNvPr id="6" name="Rectangle 5"/>
            <p:cNvSpPr/>
            <p:nvPr/>
          </p:nvSpPr>
          <p:spPr>
            <a:xfrm>
              <a:off x="928255" y="3455547"/>
              <a:ext cx="928254"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SEND SITE INSPECTION WORK ORDER – WORK TO BE COMPLETED</a:t>
              </a:r>
              <a:endParaRPr lang="en-US" sz="800" b="1" dirty="0"/>
            </a:p>
          </p:txBody>
        </p:sp>
        <p:sp>
          <p:nvSpPr>
            <p:cNvPr id="9" name="Rectangle 8"/>
            <p:cNvSpPr/>
            <p:nvPr/>
          </p:nvSpPr>
          <p:spPr>
            <a:xfrm>
              <a:off x="912974" y="4800855"/>
              <a:ext cx="928254"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SEND SITE INSPECTION WORK ORDER – WORK TO BE COMPLETED</a:t>
              </a:r>
              <a:endParaRPr lang="en-US" sz="800" b="1" dirty="0"/>
            </a:p>
          </p:txBody>
        </p:sp>
        <p:sp>
          <p:nvSpPr>
            <p:cNvPr id="15" name="Rectangle 14"/>
            <p:cNvSpPr/>
            <p:nvPr/>
          </p:nvSpPr>
          <p:spPr>
            <a:xfrm>
              <a:off x="912974" y="4499431"/>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SPECIALIZED</a:t>
              </a:r>
            </a:p>
            <a:p>
              <a:pPr algn="ctr"/>
              <a:r>
                <a:rPr lang="en-US" sz="800" dirty="0" smtClean="0">
                  <a:solidFill>
                    <a:schemeClr val="tx1"/>
                  </a:solidFill>
                </a:rPr>
                <a:t>LANE</a:t>
              </a:r>
              <a:endParaRPr lang="en-US" sz="800" dirty="0">
                <a:solidFill>
                  <a:schemeClr val="tx1"/>
                </a:solidFill>
              </a:endParaRPr>
            </a:p>
          </p:txBody>
        </p:sp>
        <p:sp>
          <p:nvSpPr>
            <p:cNvPr id="16" name="Rectangle 15"/>
            <p:cNvSpPr/>
            <p:nvPr/>
          </p:nvSpPr>
          <p:spPr>
            <a:xfrm>
              <a:off x="928255" y="3146881"/>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STANDARD</a:t>
              </a:r>
            </a:p>
            <a:p>
              <a:pPr algn="ctr"/>
              <a:r>
                <a:rPr lang="en-US" sz="800" b="1" dirty="0" smtClean="0">
                  <a:solidFill>
                    <a:schemeClr val="tx1"/>
                  </a:solidFill>
                </a:rPr>
                <a:t>LANE</a:t>
              </a:r>
              <a:endParaRPr lang="en-US" sz="800" b="1" dirty="0">
                <a:solidFill>
                  <a:schemeClr val="tx1"/>
                </a:solidFill>
              </a:endParaRPr>
            </a:p>
          </p:txBody>
        </p:sp>
        <p:sp>
          <p:nvSpPr>
            <p:cNvPr id="20" name="Rectangle 19"/>
            <p:cNvSpPr/>
            <p:nvPr/>
          </p:nvSpPr>
          <p:spPr>
            <a:xfrm>
              <a:off x="2017247" y="3455547"/>
              <a:ext cx="928254"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SITE INSPECTOR CONDUCTS SITE INSPECTION</a:t>
              </a:r>
              <a:endParaRPr lang="en-US" sz="800" b="1" dirty="0"/>
            </a:p>
          </p:txBody>
        </p:sp>
        <p:sp>
          <p:nvSpPr>
            <p:cNvPr id="21" name="Rectangle 20"/>
            <p:cNvSpPr/>
            <p:nvPr/>
          </p:nvSpPr>
          <p:spPr>
            <a:xfrm>
              <a:off x="3136498" y="3455547"/>
              <a:ext cx="707772"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REVIEWS    SIR / DDD</a:t>
              </a:r>
              <a:endParaRPr lang="en-US" sz="800" b="1" dirty="0"/>
            </a:p>
          </p:txBody>
        </p:sp>
        <p:sp>
          <p:nvSpPr>
            <p:cNvPr id="22" name="Rectangle 21"/>
            <p:cNvSpPr/>
            <p:nvPr/>
          </p:nvSpPr>
          <p:spPr>
            <a:xfrm>
              <a:off x="2033915" y="4799629"/>
              <a:ext cx="928254"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TECHNICAL SPECIALIST CONDUCTS SITE INSPECTION</a:t>
              </a:r>
              <a:endParaRPr lang="en-US" sz="800" b="1" dirty="0"/>
            </a:p>
          </p:txBody>
        </p:sp>
        <p:sp>
          <p:nvSpPr>
            <p:cNvPr id="23" name="Rectangle 22"/>
            <p:cNvSpPr/>
            <p:nvPr/>
          </p:nvSpPr>
          <p:spPr>
            <a:xfrm>
              <a:off x="3132833" y="4799629"/>
              <a:ext cx="731735"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REVIEWS    SIR / DDD</a:t>
              </a:r>
              <a:endParaRPr lang="en-US" sz="800" b="1" dirty="0"/>
            </a:p>
          </p:txBody>
        </p:sp>
        <p:sp>
          <p:nvSpPr>
            <p:cNvPr id="24" name="Diamond 23"/>
            <p:cNvSpPr/>
            <p:nvPr/>
          </p:nvSpPr>
          <p:spPr>
            <a:xfrm>
              <a:off x="5943600" y="1991829"/>
              <a:ext cx="997527" cy="926017"/>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25" name="Diamond 24"/>
            <p:cNvSpPr/>
            <p:nvPr/>
          </p:nvSpPr>
          <p:spPr>
            <a:xfrm>
              <a:off x="5943600" y="4036422"/>
              <a:ext cx="997527" cy="926017"/>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ocument 25"/>
            <p:cNvSpPr/>
            <p:nvPr/>
          </p:nvSpPr>
          <p:spPr>
            <a:xfrm>
              <a:off x="5895108" y="2984627"/>
              <a:ext cx="1094509" cy="455301"/>
            </a:xfrm>
            <a:prstGeom prst="flowChartDocumen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accent3"/>
                  </a:solidFill>
                </a:rPr>
                <a:t>DETERMINATION MEMO</a:t>
              </a:r>
              <a:endParaRPr lang="en-US" sz="800" b="1" dirty="0">
                <a:solidFill>
                  <a:schemeClr val="accent3"/>
                </a:solidFill>
              </a:endParaRPr>
            </a:p>
          </p:txBody>
        </p:sp>
        <p:sp>
          <p:nvSpPr>
            <p:cNvPr id="27" name="Flowchart: Document 26"/>
            <p:cNvSpPr/>
            <p:nvPr/>
          </p:nvSpPr>
          <p:spPr>
            <a:xfrm>
              <a:off x="5895108" y="895556"/>
              <a:ext cx="1094509" cy="455301"/>
            </a:xfrm>
            <a:prstGeom prst="flowChartDocumen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accent3"/>
                  </a:solidFill>
                </a:rPr>
                <a:t>DETERMINATION MEMO</a:t>
              </a:r>
              <a:endParaRPr lang="en-US" sz="800" b="1" dirty="0">
                <a:solidFill>
                  <a:schemeClr val="accent3"/>
                </a:solidFill>
              </a:endParaRPr>
            </a:p>
          </p:txBody>
        </p:sp>
        <p:sp>
          <p:nvSpPr>
            <p:cNvPr id="28" name="TextBox 27"/>
            <p:cNvSpPr txBox="1"/>
            <p:nvPr/>
          </p:nvSpPr>
          <p:spPr>
            <a:xfrm>
              <a:off x="6248397" y="1553512"/>
              <a:ext cx="387927" cy="215444"/>
            </a:xfrm>
            <a:prstGeom prst="rect">
              <a:avLst/>
            </a:prstGeom>
            <a:noFill/>
          </p:spPr>
          <p:txBody>
            <a:bodyPr wrap="square" rtlCol="0">
              <a:spAutoFit/>
            </a:bodyPr>
            <a:lstStyle/>
            <a:p>
              <a:pPr algn="ctr"/>
              <a:r>
                <a:rPr lang="en-US" sz="800" b="1" dirty="0" smtClean="0">
                  <a:latin typeface="+mn-lt"/>
                </a:rPr>
                <a:t>NO</a:t>
              </a:r>
              <a:endParaRPr lang="en-US" sz="800" b="1" dirty="0">
                <a:latin typeface="+mn-lt"/>
              </a:endParaRPr>
            </a:p>
          </p:txBody>
        </p:sp>
        <p:sp>
          <p:nvSpPr>
            <p:cNvPr id="29" name="TextBox 28"/>
            <p:cNvSpPr txBox="1"/>
            <p:nvPr/>
          </p:nvSpPr>
          <p:spPr>
            <a:xfrm>
              <a:off x="6248398" y="3630453"/>
              <a:ext cx="387927" cy="215444"/>
            </a:xfrm>
            <a:prstGeom prst="rect">
              <a:avLst/>
            </a:prstGeom>
            <a:noFill/>
          </p:spPr>
          <p:txBody>
            <a:bodyPr wrap="square" rtlCol="0">
              <a:spAutoFit/>
            </a:bodyPr>
            <a:lstStyle/>
            <a:p>
              <a:pPr algn="ctr"/>
              <a:r>
                <a:rPr lang="en-US" sz="800" b="1" dirty="0" smtClean="0">
                  <a:latin typeface="+mn-lt"/>
                </a:rPr>
                <a:t>NO</a:t>
              </a:r>
              <a:endParaRPr lang="en-US" sz="800" b="1" dirty="0">
                <a:latin typeface="+mn-lt"/>
              </a:endParaRPr>
            </a:p>
          </p:txBody>
        </p:sp>
        <p:sp>
          <p:nvSpPr>
            <p:cNvPr id="30" name="TextBox 29"/>
            <p:cNvSpPr txBox="1"/>
            <p:nvPr/>
          </p:nvSpPr>
          <p:spPr>
            <a:xfrm>
              <a:off x="6096001" y="2343147"/>
              <a:ext cx="907472" cy="215444"/>
            </a:xfrm>
            <a:prstGeom prst="rect">
              <a:avLst/>
            </a:prstGeom>
            <a:noFill/>
          </p:spPr>
          <p:txBody>
            <a:bodyPr wrap="square" rtlCol="0">
              <a:spAutoFit/>
            </a:bodyPr>
            <a:lstStyle/>
            <a:p>
              <a:r>
                <a:rPr lang="en-US" sz="800" b="1" dirty="0" smtClean="0">
                  <a:solidFill>
                    <a:schemeClr val="bg1"/>
                  </a:solidFill>
                  <a:latin typeface="+mn-lt"/>
                </a:rPr>
                <a:t>ELIGIBLE?</a:t>
              </a:r>
              <a:endParaRPr lang="en-US" sz="800" b="1" dirty="0">
                <a:solidFill>
                  <a:schemeClr val="bg1"/>
                </a:solidFill>
                <a:latin typeface="+mn-lt"/>
              </a:endParaRPr>
            </a:p>
          </p:txBody>
        </p:sp>
        <p:sp>
          <p:nvSpPr>
            <p:cNvPr id="31" name="TextBox 30"/>
            <p:cNvSpPr txBox="1"/>
            <p:nvPr/>
          </p:nvSpPr>
          <p:spPr>
            <a:xfrm>
              <a:off x="6082145" y="4391708"/>
              <a:ext cx="907472" cy="215444"/>
            </a:xfrm>
            <a:prstGeom prst="rect">
              <a:avLst/>
            </a:prstGeom>
            <a:noFill/>
          </p:spPr>
          <p:txBody>
            <a:bodyPr wrap="square" rtlCol="0">
              <a:spAutoFit/>
            </a:bodyPr>
            <a:lstStyle/>
            <a:p>
              <a:r>
                <a:rPr lang="en-US" sz="800" b="1" dirty="0" smtClean="0">
                  <a:solidFill>
                    <a:schemeClr val="bg1"/>
                  </a:solidFill>
                  <a:latin typeface="+mn-lt"/>
                </a:rPr>
                <a:t>ELIGIBLE?</a:t>
              </a:r>
              <a:endParaRPr lang="en-US" sz="800" b="1" dirty="0">
                <a:solidFill>
                  <a:schemeClr val="bg1"/>
                </a:solidFill>
                <a:latin typeface="+mn-lt"/>
              </a:endParaRPr>
            </a:p>
          </p:txBody>
        </p:sp>
        <p:sp>
          <p:nvSpPr>
            <p:cNvPr id="32" name="TextBox 31"/>
            <p:cNvSpPr txBox="1"/>
            <p:nvPr/>
          </p:nvSpPr>
          <p:spPr>
            <a:xfrm>
              <a:off x="7158470" y="2343147"/>
              <a:ext cx="540328" cy="215444"/>
            </a:xfrm>
            <a:prstGeom prst="rect">
              <a:avLst/>
            </a:prstGeom>
            <a:noFill/>
          </p:spPr>
          <p:txBody>
            <a:bodyPr wrap="square" rtlCol="0">
              <a:spAutoFit/>
            </a:bodyPr>
            <a:lstStyle/>
            <a:p>
              <a:r>
                <a:rPr lang="en-US" sz="800" b="1" dirty="0" smtClean="0">
                  <a:latin typeface="+mn-lt"/>
                </a:rPr>
                <a:t>YES</a:t>
              </a:r>
              <a:endParaRPr lang="en-US" sz="800" b="1" dirty="0">
                <a:latin typeface="+mn-lt"/>
              </a:endParaRPr>
            </a:p>
          </p:txBody>
        </p:sp>
        <p:sp>
          <p:nvSpPr>
            <p:cNvPr id="33" name="TextBox 32"/>
            <p:cNvSpPr txBox="1"/>
            <p:nvPr/>
          </p:nvSpPr>
          <p:spPr>
            <a:xfrm>
              <a:off x="7158470" y="4391708"/>
              <a:ext cx="540328" cy="215444"/>
            </a:xfrm>
            <a:prstGeom prst="rect">
              <a:avLst/>
            </a:prstGeom>
            <a:noFill/>
          </p:spPr>
          <p:txBody>
            <a:bodyPr wrap="square" rtlCol="0">
              <a:spAutoFit/>
            </a:bodyPr>
            <a:lstStyle/>
            <a:p>
              <a:r>
                <a:rPr lang="en-US" sz="800" b="1" dirty="0" smtClean="0">
                  <a:latin typeface="+mn-lt"/>
                </a:rPr>
                <a:t>YES</a:t>
              </a:r>
              <a:endParaRPr lang="en-US" sz="800" b="1" dirty="0">
                <a:latin typeface="+mn-lt"/>
              </a:endParaRPr>
            </a:p>
          </p:txBody>
        </p:sp>
        <p:sp>
          <p:nvSpPr>
            <p:cNvPr id="34" name="Rectangle 33"/>
            <p:cNvSpPr/>
            <p:nvPr/>
          </p:nvSpPr>
          <p:spPr>
            <a:xfrm>
              <a:off x="7867642" y="2017879"/>
              <a:ext cx="928254" cy="83742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SUBMITS WORK COMPLETED PROJECT TO CRC</a:t>
              </a:r>
              <a:endParaRPr lang="en-US" sz="800" b="1" dirty="0"/>
            </a:p>
          </p:txBody>
        </p:sp>
        <p:sp>
          <p:nvSpPr>
            <p:cNvPr id="35" name="Rectangle 34"/>
            <p:cNvSpPr/>
            <p:nvPr/>
          </p:nvSpPr>
          <p:spPr>
            <a:xfrm>
              <a:off x="7853795" y="4118430"/>
              <a:ext cx="928254" cy="762000"/>
            </a:xfrm>
            <a:prstGeom prst="rect">
              <a:avLst/>
            </a:prstGeom>
            <a:solidFill>
              <a:srgbClr val="09940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APPLICANT REVIEWS &amp; SIGNS </a:t>
              </a:r>
            </a:p>
            <a:p>
              <a:pPr algn="ctr"/>
              <a:r>
                <a:rPr lang="en-US" sz="800" b="1" dirty="0" smtClean="0"/>
                <a:t>DDD</a:t>
              </a:r>
              <a:endParaRPr lang="en-US" sz="800" b="1" dirty="0"/>
            </a:p>
          </p:txBody>
        </p:sp>
        <p:cxnSp>
          <p:nvCxnSpPr>
            <p:cNvPr id="51" name="Straight Arrow Connector 50"/>
            <p:cNvCxnSpPr>
              <a:stCxn id="30" idx="3"/>
              <a:endCxn id="32" idx="1"/>
            </p:cNvCxnSpPr>
            <p:nvPr/>
          </p:nvCxnSpPr>
          <p:spPr>
            <a:xfrm>
              <a:off x="7003473" y="2450869"/>
              <a:ext cx="15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4" idx="0"/>
              <a:endCxn id="28" idx="2"/>
            </p:cNvCxnSpPr>
            <p:nvPr/>
          </p:nvCxnSpPr>
          <p:spPr>
            <a:xfrm flipH="1" flipV="1">
              <a:off x="6442361" y="1768956"/>
              <a:ext cx="3" cy="222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6442360" y="1391367"/>
              <a:ext cx="0" cy="13156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524750" y="2458128"/>
              <a:ext cx="290079" cy="3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 idx="3"/>
            </p:cNvCxnSpPr>
            <p:nvPr/>
          </p:nvCxnSpPr>
          <p:spPr>
            <a:xfrm flipV="1">
              <a:off x="1856509" y="3836545"/>
              <a:ext cx="149712"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856509" y="5161176"/>
              <a:ext cx="149712"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20" idx="3"/>
            </p:cNvCxnSpPr>
            <p:nvPr/>
          </p:nvCxnSpPr>
          <p:spPr>
            <a:xfrm flipV="1">
              <a:off x="2945501" y="3836546"/>
              <a:ext cx="168530"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957293" y="5156603"/>
              <a:ext cx="168530" cy="91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003473" y="4484190"/>
              <a:ext cx="15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524750" y="4496139"/>
              <a:ext cx="290079" cy="3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6442360" y="3804381"/>
              <a:ext cx="3" cy="222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6442360" y="3455547"/>
              <a:ext cx="0" cy="13156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182090" y="1476568"/>
              <a:ext cx="1454727" cy="369332"/>
            </a:xfrm>
            <a:prstGeom prst="rect">
              <a:avLst/>
            </a:prstGeom>
            <a:noFill/>
          </p:spPr>
          <p:txBody>
            <a:bodyPr wrap="square" rtlCol="0">
              <a:spAutoFit/>
            </a:bodyPr>
            <a:lstStyle/>
            <a:p>
              <a:r>
                <a:rPr lang="en-US" b="1" dirty="0" smtClean="0">
                  <a:solidFill>
                    <a:srgbClr val="002060"/>
                  </a:solidFill>
                  <a:latin typeface="Arial"/>
                </a:rPr>
                <a:t>PHASE II</a:t>
              </a:r>
              <a:endParaRPr lang="en-US" b="1" dirty="0">
                <a:solidFill>
                  <a:srgbClr val="002060"/>
                </a:solidFill>
                <a:latin typeface="Arial"/>
              </a:endParaRPr>
            </a:p>
          </p:txBody>
        </p:sp>
        <p:cxnSp>
          <p:nvCxnSpPr>
            <p:cNvPr id="93" name="Straight Connector 92"/>
            <p:cNvCxnSpPr>
              <a:endCxn id="96" idx="1"/>
            </p:cNvCxnSpPr>
            <p:nvPr/>
          </p:nvCxnSpPr>
          <p:spPr>
            <a:xfrm flipV="1">
              <a:off x="0" y="5870663"/>
              <a:ext cx="3178350" cy="36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6" name="Flowchart: Terminator 95"/>
            <p:cNvSpPr/>
            <p:nvPr/>
          </p:nvSpPr>
          <p:spPr>
            <a:xfrm>
              <a:off x="3178350" y="5719383"/>
              <a:ext cx="3286062" cy="302559"/>
            </a:xfrm>
            <a:prstGeom prst="flowChartTerminator">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accent3"/>
                  </a:solidFill>
                </a:rPr>
                <a:t>CONTACT SPECIAL CONSIDERATIONS AS NECESSARY</a:t>
              </a:r>
              <a:endParaRPr lang="en-US" sz="800" b="1" dirty="0">
                <a:solidFill>
                  <a:schemeClr val="accent3"/>
                </a:solidFill>
              </a:endParaRPr>
            </a:p>
          </p:txBody>
        </p:sp>
        <p:cxnSp>
          <p:nvCxnSpPr>
            <p:cNvPr id="99" name="Straight Connector 98"/>
            <p:cNvCxnSpPr>
              <a:stCxn id="96" idx="3"/>
            </p:cNvCxnSpPr>
            <p:nvPr/>
          </p:nvCxnSpPr>
          <p:spPr>
            <a:xfrm>
              <a:off x="6464412" y="5870663"/>
              <a:ext cx="267958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5281" y="2450869"/>
              <a:ext cx="2477582" cy="1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240682" y="2453848"/>
              <a:ext cx="1700322" cy="4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524648" y="2079224"/>
              <a:ext cx="1653688" cy="762000"/>
            </a:xfrm>
            <a:prstGeom prst="rect">
              <a:avLst/>
            </a:prstGeom>
            <a:solidFill>
              <a:srgbClr val="09940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APPLICANT SUBMITS ESSENTIAL ELEMENTS OF INFORMATION DOCUMENTATION</a:t>
              </a:r>
              <a:endParaRPr lang="en-US" sz="800" b="1" dirty="0"/>
            </a:p>
          </p:txBody>
        </p:sp>
        <p:cxnSp>
          <p:nvCxnSpPr>
            <p:cNvPr id="65" name="Straight Arrow Connector 64"/>
            <p:cNvCxnSpPr/>
            <p:nvPr/>
          </p:nvCxnSpPr>
          <p:spPr>
            <a:xfrm>
              <a:off x="8819700" y="2433301"/>
              <a:ext cx="290079" cy="3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3848234" y="3836543"/>
              <a:ext cx="168530"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871578" y="5156603"/>
              <a:ext cx="168530"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4035267" y="3383435"/>
              <a:ext cx="842208" cy="9062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REVIEWS AND CONFIRMS LOGICAL GROUPINGS OF DAMAGE</a:t>
              </a:r>
              <a:endParaRPr lang="en-US" sz="800" b="1" dirty="0"/>
            </a:p>
          </p:txBody>
        </p:sp>
        <p:sp>
          <p:nvSpPr>
            <p:cNvPr id="78" name="Rectangle 77"/>
            <p:cNvSpPr/>
            <p:nvPr/>
          </p:nvSpPr>
          <p:spPr>
            <a:xfrm>
              <a:off x="4038021" y="4727521"/>
              <a:ext cx="842208" cy="9062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REVIEWS AND CONFIRMS LOGICAL GROUPINGS OF DAMAGE</a:t>
              </a:r>
              <a:endParaRPr lang="en-US" sz="800" b="1" dirty="0"/>
            </a:p>
          </p:txBody>
        </p:sp>
        <p:sp>
          <p:nvSpPr>
            <p:cNvPr id="79" name="Rectangle 78"/>
            <p:cNvSpPr/>
            <p:nvPr/>
          </p:nvSpPr>
          <p:spPr>
            <a:xfrm>
              <a:off x="4940420" y="4078501"/>
              <a:ext cx="928245" cy="926016"/>
            </a:xfrm>
            <a:prstGeom prst="rect">
              <a:avLst/>
            </a:prstGeom>
            <a:solidFill>
              <a:srgbClr val="09940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APPLICANT SUBMITS ESSENTIAL ELEMENTS OF INFORMATION DOCUMENTS</a:t>
              </a:r>
              <a:endParaRPr lang="en-US" sz="800" b="1" dirty="0"/>
            </a:p>
          </p:txBody>
        </p:sp>
        <p:cxnSp>
          <p:nvCxnSpPr>
            <p:cNvPr id="45" name="Straight Connector 44"/>
            <p:cNvCxnSpPr>
              <a:stCxn id="76" idx="3"/>
            </p:cNvCxnSpPr>
            <p:nvPr/>
          </p:nvCxnSpPr>
          <p:spPr>
            <a:xfrm>
              <a:off x="4877475" y="3836543"/>
              <a:ext cx="5270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63246" y="5175951"/>
              <a:ext cx="541297" cy="4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8795896" y="4496139"/>
              <a:ext cx="290079" cy="3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endCxn id="79" idx="0"/>
            </p:cNvCxnSpPr>
            <p:nvPr/>
          </p:nvCxnSpPr>
          <p:spPr>
            <a:xfrm>
              <a:off x="5404543" y="3836543"/>
              <a:ext cx="0" cy="241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9" idx="2"/>
            </p:cNvCxnSpPr>
            <p:nvPr/>
          </p:nvCxnSpPr>
          <p:spPr>
            <a:xfrm flipV="1">
              <a:off x="5404542" y="5004517"/>
              <a:ext cx="1" cy="171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6" idx="1"/>
            </p:cNvCxnSpPr>
            <p:nvPr/>
          </p:nvCxnSpPr>
          <p:spPr>
            <a:xfrm>
              <a:off x="0" y="3836542"/>
              <a:ext cx="928255" cy="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9" idx="1"/>
            </p:cNvCxnSpPr>
            <p:nvPr/>
          </p:nvCxnSpPr>
          <p:spPr>
            <a:xfrm>
              <a:off x="-15281" y="5181855"/>
              <a:ext cx="9282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3"/>
          <a:stretch>
            <a:fillRect/>
          </a:stretch>
        </p:blipFill>
        <p:spPr>
          <a:xfrm>
            <a:off x="432457" y="40708"/>
            <a:ext cx="8279086" cy="1347333"/>
          </a:xfrm>
          <a:prstGeom prst="rect">
            <a:avLst/>
          </a:prstGeom>
        </p:spPr>
      </p:pic>
      <p:pic>
        <p:nvPicPr>
          <p:cNvPr id="75" name="Picture 7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654389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228599" y="1524000"/>
            <a:ext cx="8714881" cy="4602163"/>
          </a:xfrm>
        </p:spPr>
        <p:txBody>
          <a:bodyPr/>
          <a:lstStyle/>
          <a:p>
            <a:pPr marL="0" indent="0">
              <a:buNone/>
            </a:pPr>
            <a:r>
              <a:rPr lang="en-US" sz="3000" b="1" dirty="0" smtClean="0">
                <a:solidFill>
                  <a:srgbClr val="C00000"/>
                </a:solidFill>
              </a:rPr>
              <a:t>Applicant Roles (Continued):</a:t>
            </a:r>
          </a:p>
          <a:p>
            <a:pPr marL="0" indent="0">
              <a:buNone/>
            </a:pPr>
            <a:endParaRPr lang="en-US" sz="2400" dirty="0" smtClean="0"/>
          </a:p>
          <a:p>
            <a:pPr marL="0" indent="0">
              <a:buNone/>
            </a:pPr>
            <a:r>
              <a:rPr lang="en-US" sz="2800" dirty="0" smtClean="0"/>
              <a:t>Need to cancel a Site Inspection?</a:t>
            </a:r>
          </a:p>
          <a:p>
            <a:pPr>
              <a:buFontTx/>
              <a:buChar char="-"/>
            </a:pPr>
            <a:r>
              <a:rPr lang="en-US" sz="2800" dirty="0" smtClean="0"/>
              <a:t>Conflicting Appointments</a:t>
            </a:r>
          </a:p>
          <a:p>
            <a:pPr>
              <a:buFontTx/>
              <a:buChar char="-"/>
            </a:pPr>
            <a:r>
              <a:rPr lang="en-US" sz="2800" dirty="0" smtClean="0"/>
              <a:t>Unexpected deadlines</a:t>
            </a:r>
          </a:p>
          <a:p>
            <a:pPr>
              <a:buFontTx/>
              <a:buChar char="-"/>
            </a:pPr>
            <a:r>
              <a:rPr lang="en-US" sz="2800" dirty="0" smtClean="0"/>
              <a:t>Adverse Weather Conditions</a:t>
            </a:r>
          </a:p>
          <a:p>
            <a:pPr marL="0" indent="0">
              <a:buNone/>
            </a:pPr>
            <a:endParaRPr lang="en-US" sz="800" dirty="0" smtClean="0"/>
          </a:p>
          <a:p>
            <a:pPr marL="0" indent="0">
              <a:buNone/>
            </a:pPr>
            <a:r>
              <a:rPr lang="en-US" sz="2400" dirty="0" smtClean="0">
                <a:solidFill>
                  <a:srgbClr val="C00000"/>
                </a:solidFill>
              </a:rPr>
              <a:t>Contact the FEMA Program Delivery Manager. The PDMG will notify all FEMA/Recipient counterparts and coordinate with the FEMA Site Inspector to re-schedule.</a:t>
            </a:r>
            <a:endParaRPr lang="en-US" sz="2400" dirty="0">
              <a:solidFill>
                <a:srgbClr val="C00000"/>
              </a:solidFill>
            </a:endParaRPr>
          </a:p>
          <a:p>
            <a:pPr>
              <a:buFontTx/>
              <a:buChar char="-"/>
            </a:pPr>
            <a:endParaRPr lang="en-US" sz="2000" b="1" dirty="0" smtClean="0">
              <a:solidFill>
                <a:srgbClr val="FF0000"/>
              </a:solidFill>
            </a:endParaRPr>
          </a:p>
          <a:p>
            <a:pPr>
              <a:buFontTx/>
              <a:buChar char="-"/>
            </a:pPr>
            <a:endParaRPr lang="en-US" sz="2000" dirty="0" smtClean="0"/>
          </a:p>
          <a:p>
            <a:pPr marL="0" indent="0">
              <a:buNone/>
            </a:pPr>
            <a:endParaRPr lang="en-US" sz="2000" dirty="0" smtClean="0"/>
          </a:p>
          <a:p>
            <a:pPr>
              <a:buFontTx/>
              <a:buChar char="-"/>
            </a:pPr>
            <a:endParaRPr lang="en-US" sz="800"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5701012" y="2208041"/>
            <a:ext cx="3242468" cy="2286000"/>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988332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457199" y="1378526"/>
            <a:ext cx="8520545" cy="4602163"/>
          </a:xfrm>
        </p:spPr>
        <p:txBody>
          <a:bodyPr/>
          <a:lstStyle/>
          <a:p>
            <a:pPr marL="0" indent="0">
              <a:buNone/>
            </a:pPr>
            <a:r>
              <a:rPr lang="en-US" sz="3000" b="1" dirty="0" smtClean="0">
                <a:solidFill>
                  <a:srgbClr val="C00000"/>
                </a:solidFill>
              </a:rPr>
              <a:t>Applicant Roles (Continued):</a:t>
            </a:r>
          </a:p>
          <a:p>
            <a:pPr marL="0" indent="0">
              <a:buNone/>
            </a:pPr>
            <a:r>
              <a:rPr lang="en-US" sz="2400" dirty="0" smtClean="0"/>
              <a:t>In Preparation the Applicant should gather any measurement tools that may be helpful.</a:t>
            </a:r>
          </a:p>
          <a:p>
            <a:pPr>
              <a:buFontTx/>
              <a:buChar char="-"/>
            </a:pPr>
            <a:r>
              <a:rPr lang="en-US" sz="2400" dirty="0" smtClean="0"/>
              <a:t>Measuring Wheels</a:t>
            </a:r>
            <a:r>
              <a:rPr lang="en-US" sz="2400" b="1" dirty="0" smtClean="0">
                <a:solidFill>
                  <a:srgbClr val="FF0000"/>
                </a:solidFill>
              </a:rPr>
              <a:t>***</a:t>
            </a:r>
          </a:p>
          <a:p>
            <a:pPr>
              <a:buFontTx/>
              <a:buChar char="-"/>
            </a:pPr>
            <a:r>
              <a:rPr lang="en-US" sz="2400" dirty="0" smtClean="0"/>
              <a:t>Measuring Tapes</a:t>
            </a:r>
            <a:r>
              <a:rPr lang="en-US" sz="2400" b="1" dirty="0" smtClean="0">
                <a:solidFill>
                  <a:srgbClr val="FF0000"/>
                </a:solidFill>
              </a:rPr>
              <a:t>***</a:t>
            </a:r>
          </a:p>
          <a:p>
            <a:pPr>
              <a:buFontTx/>
              <a:buChar char="-"/>
            </a:pPr>
            <a:r>
              <a:rPr lang="en-US" sz="2400" dirty="0" smtClean="0"/>
              <a:t>Tape Measures</a:t>
            </a:r>
            <a:r>
              <a:rPr lang="en-US" sz="2400" b="1" dirty="0" smtClean="0">
                <a:solidFill>
                  <a:srgbClr val="FF0000"/>
                </a:solidFill>
              </a:rPr>
              <a:t>***</a:t>
            </a:r>
          </a:p>
          <a:p>
            <a:pPr>
              <a:buFontTx/>
              <a:buChar char="-"/>
            </a:pPr>
            <a:r>
              <a:rPr lang="en-US" sz="2400" dirty="0" smtClean="0"/>
              <a:t>Building Plans/Drawings</a:t>
            </a:r>
          </a:p>
          <a:p>
            <a:pPr>
              <a:buFontTx/>
              <a:buChar char="-"/>
            </a:pPr>
            <a:r>
              <a:rPr lang="en-US" sz="2400" dirty="0" smtClean="0"/>
              <a:t>Disaster Photos (and/or Pre-Disaster Photos)</a:t>
            </a:r>
          </a:p>
          <a:p>
            <a:pPr marL="0" indent="0">
              <a:buNone/>
            </a:pPr>
            <a:r>
              <a:rPr lang="en-US" sz="2400" b="1" dirty="0" smtClean="0">
                <a:solidFill>
                  <a:srgbClr val="FF0000"/>
                </a:solidFill>
              </a:rPr>
              <a:t>***</a:t>
            </a:r>
            <a:r>
              <a:rPr lang="en-US" sz="2400" dirty="0" smtClean="0"/>
              <a:t> FEMA will issue measuring tools/equipment to Site Inspectors. However, resources on hand may be helpful to the Site Inspection process.</a:t>
            </a:r>
          </a:p>
          <a:p>
            <a:pPr>
              <a:buFontTx/>
              <a:buChar char="-"/>
            </a:pPr>
            <a:endParaRPr lang="en-US" dirty="0"/>
          </a:p>
        </p:txBody>
      </p:sp>
      <p:pic>
        <p:nvPicPr>
          <p:cNvPr id="6" name="Picture 5"/>
          <p:cNvPicPr>
            <a:picLocks noChangeAspect="1"/>
          </p:cNvPicPr>
          <p:nvPr/>
        </p:nvPicPr>
        <p:blipFill>
          <a:blip r:embed="rId3"/>
          <a:stretch>
            <a:fillRect/>
          </a:stretch>
        </p:blipFill>
        <p:spPr>
          <a:xfrm>
            <a:off x="5065502" y="2521526"/>
            <a:ext cx="2554498" cy="1768874"/>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467740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buNone/>
            </a:pPr>
            <a:r>
              <a:rPr lang="en-US" sz="3000" b="1" dirty="0" smtClean="0">
                <a:solidFill>
                  <a:srgbClr val="C00000"/>
                </a:solidFill>
              </a:rPr>
              <a:t>Applicant Roles (Continued):</a:t>
            </a:r>
          </a:p>
          <a:p>
            <a:pPr marL="0" indent="0">
              <a:buNone/>
            </a:pPr>
            <a:endParaRPr lang="en-US" sz="800" dirty="0"/>
          </a:p>
          <a:p>
            <a:pPr marL="0" indent="0">
              <a:buNone/>
            </a:pPr>
            <a:r>
              <a:rPr lang="en-US" sz="2800" dirty="0" smtClean="0"/>
              <a:t>At the time of Site Inspection, the Applicant will:</a:t>
            </a:r>
          </a:p>
          <a:p>
            <a:pPr>
              <a:buFontTx/>
              <a:buChar char="-"/>
            </a:pPr>
            <a:r>
              <a:rPr lang="en-US" sz="2800" dirty="0" smtClean="0"/>
              <a:t>Meet with the Site Inspector.</a:t>
            </a:r>
          </a:p>
          <a:p>
            <a:pPr>
              <a:buFontTx/>
              <a:buChar char="-"/>
            </a:pPr>
            <a:r>
              <a:rPr lang="en-US" sz="2800" dirty="0" smtClean="0"/>
              <a:t>Review the Work Order Together.</a:t>
            </a:r>
          </a:p>
          <a:p>
            <a:pPr>
              <a:buFontTx/>
              <a:buChar char="-"/>
            </a:pPr>
            <a:r>
              <a:rPr lang="en-US" sz="2800" dirty="0" smtClean="0"/>
              <a:t>Plan a time effective strategy/plan to see sites.</a:t>
            </a:r>
          </a:p>
          <a:p>
            <a:pPr>
              <a:buFontTx/>
              <a:buChar char="-"/>
            </a:pPr>
            <a:r>
              <a:rPr lang="en-US" sz="2800" dirty="0" smtClean="0"/>
              <a:t>Facilitate inspections of the designated sites on the Work Order.</a:t>
            </a:r>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461397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lvl="0" indent="0" algn="ctr">
              <a:buNone/>
            </a:pPr>
            <a:r>
              <a:rPr lang="en-US" sz="3000" b="1" dirty="0">
                <a:solidFill>
                  <a:srgbClr val="C00000"/>
                </a:solidFill>
              </a:rPr>
              <a:t>Applicant Roles (Continued):</a:t>
            </a:r>
          </a:p>
          <a:p>
            <a:pPr marL="0" indent="0" algn="ctr">
              <a:buNone/>
            </a:pPr>
            <a:endParaRPr lang="en-US" sz="800" b="1" dirty="0" smtClean="0">
              <a:solidFill>
                <a:srgbClr val="C00000"/>
              </a:solidFill>
            </a:endParaRPr>
          </a:p>
          <a:p>
            <a:pPr marL="0" indent="0" algn="ctr">
              <a:buNone/>
            </a:pPr>
            <a:r>
              <a:rPr lang="en-US" sz="2800" b="1" dirty="0" smtClean="0">
                <a:solidFill>
                  <a:srgbClr val="C00000"/>
                </a:solidFill>
              </a:rPr>
              <a:t>What happens at Site Inspection Conclusion?</a:t>
            </a:r>
          </a:p>
          <a:p>
            <a:pPr>
              <a:buFontTx/>
              <a:buChar char="-"/>
            </a:pPr>
            <a:endParaRPr lang="en-US" sz="800" dirty="0" smtClean="0"/>
          </a:p>
          <a:p>
            <a:pPr>
              <a:buFontTx/>
              <a:buChar char="-"/>
            </a:pPr>
            <a:r>
              <a:rPr lang="en-US" sz="2400" dirty="0" smtClean="0"/>
              <a:t>Site Inspector will discuss next steps with Applicant.</a:t>
            </a:r>
          </a:p>
          <a:p>
            <a:pPr lvl="0">
              <a:buFontTx/>
              <a:buChar char="-"/>
            </a:pPr>
            <a:r>
              <a:rPr lang="en-US" sz="2400" dirty="0" smtClean="0">
                <a:solidFill>
                  <a:srgbClr val="000000"/>
                </a:solidFill>
              </a:rPr>
              <a:t>The </a:t>
            </a:r>
            <a:r>
              <a:rPr lang="en-US" sz="2400" dirty="0">
                <a:solidFill>
                  <a:srgbClr val="000000"/>
                </a:solidFill>
              </a:rPr>
              <a:t>Applicant will be asked to Sign the </a:t>
            </a:r>
            <a:r>
              <a:rPr lang="en-US" sz="2400" dirty="0" smtClean="0">
                <a:solidFill>
                  <a:srgbClr val="000000"/>
                </a:solidFill>
              </a:rPr>
              <a:t>Inspection Report.</a:t>
            </a:r>
            <a:endParaRPr lang="en-US" sz="2400" dirty="0">
              <a:solidFill>
                <a:srgbClr val="000000"/>
              </a:solidFill>
            </a:endParaRPr>
          </a:p>
          <a:p>
            <a:pPr marL="0" indent="0">
              <a:buNone/>
            </a:pPr>
            <a:endParaRPr lang="en-US" dirty="0" smtClean="0"/>
          </a:p>
          <a:p>
            <a:pPr>
              <a:buFontTx/>
              <a:buChar char="-"/>
            </a:pPr>
            <a:endParaRPr lang="en-US" dirty="0" smtClean="0"/>
          </a:p>
        </p:txBody>
      </p:sp>
      <p:pic>
        <p:nvPicPr>
          <p:cNvPr id="7" name="Picture 6"/>
          <p:cNvPicPr>
            <a:picLocks noChangeAspect="1"/>
          </p:cNvPicPr>
          <p:nvPr/>
        </p:nvPicPr>
        <p:blipFill>
          <a:blip r:embed="rId3"/>
          <a:stretch>
            <a:fillRect/>
          </a:stretch>
        </p:blipFill>
        <p:spPr>
          <a:xfrm>
            <a:off x="272012" y="4544725"/>
            <a:ext cx="8599976" cy="865430"/>
          </a:xfrm>
          <a:prstGeom prst="rect">
            <a:avLst/>
          </a:prstGeom>
        </p:spPr>
      </p:pic>
      <p:sp>
        <p:nvSpPr>
          <p:cNvPr id="8" name="Down Arrow 7"/>
          <p:cNvSpPr/>
          <p:nvPr/>
        </p:nvSpPr>
        <p:spPr>
          <a:xfrm>
            <a:off x="6519333" y="4085604"/>
            <a:ext cx="633790" cy="677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2845689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buNone/>
            </a:pPr>
            <a:r>
              <a:rPr lang="en-US" sz="3000" b="1" dirty="0" smtClean="0">
                <a:solidFill>
                  <a:srgbClr val="C00000"/>
                </a:solidFill>
              </a:rPr>
              <a:t>Recipient Roles:</a:t>
            </a:r>
            <a:endParaRPr lang="en-US" sz="3000" dirty="0" smtClean="0"/>
          </a:p>
          <a:p>
            <a:pPr marL="0" indent="0">
              <a:buNone/>
            </a:pPr>
            <a:endParaRPr lang="en-US" sz="900" dirty="0" smtClean="0"/>
          </a:p>
          <a:p>
            <a:pPr>
              <a:buFontTx/>
              <a:buChar char="-"/>
            </a:pPr>
            <a:r>
              <a:rPr lang="en-US" sz="2400" dirty="0"/>
              <a:t>O</a:t>
            </a:r>
            <a:r>
              <a:rPr lang="en-US" sz="2400" dirty="0" smtClean="0"/>
              <a:t>penly invited to attend FEMA Site Inspections</a:t>
            </a:r>
          </a:p>
          <a:p>
            <a:pPr>
              <a:buFontTx/>
              <a:buChar char="-"/>
            </a:pPr>
            <a:r>
              <a:rPr lang="en-US" sz="2400" dirty="0" smtClean="0"/>
              <a:t>May assist either FEMA or the Applicant by:</a:t>
            </a:r>
          </a:p>
          <a:p>
            <a:pPr marL="914400" lvl="1" indent="-514350">
              <a:buFont typeface="+mj-lt"/>
              <a:buAutoNum type="arabicParenR"/>
            </a:pPr>
            <a:r>
              <a:rPr lang="en-US" sz="2400" dirty="0" smtClean="0"/>
              <a:t>Asking questions</a:t>
            </a:r>
          </a:p>
          <a:p>
            <a:pPr marL="914400" lvl="1" indent="-514350">
              <a:buFont typeface="+mj-lt"/>
              <a:buAutoNum type="arabicParenR"/>
            </a:pPr>
            <a:r>
              <a:rPr lang="en-US" sz="2400" dirty="0" smtClean="0"/>
              <a:t>Taking Measurements</a:t>
            </a:r>
          </a:p>
          <a:p>
            <a:pPr marL="914400" lvl="1" indent="-514350">
              <a:buFont typeface="+mj-lt"/>
              <a:buAutoNum type="arabicParenR"/>
            </a:pPr>
            <a:r>
              <a:rPr lang="en-US" sz="2400" dirty="0" smtClean="0"/>
              <a:t>Obtaining site photos</a:t>
            </a:r>
          </a:p>
          <a:p>
            <a:pPr marL="914400" lvl="1" indent="-514350">
              <a:buFont typeface="+mj-lt"/>
              <a:buAutoNum type="arabicParenR"/>
            </a:pPr>
            <a:r>
              <a:rPr lang="en-US" sz="2400" dirty="0" smtClean="0"/>
              <a:t>Drawing site sketches</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734" y="3616077"/>
            <a:ext cx="3115056" cy="2075688"/>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159731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457200" y="1417638"/>
            <a:ext cx="8229600" cy="4708525"/>
          </a:xfrm>
        </p:spPr>
        <p:txBody>
          <a:bodyPr/>
          <a:lstStyle/>
          <a:p>
            <a:pPr marL="0" lvl="0" indent="0" algn="ctr">
              <a:buNone/>
            </a:pPr>
            <a:r>
              <a:rPr lang="en-US" sz="3000" b="1" dirty="0" smtClean="0">
                <a:solidFill>
                  <a:srgbClr val="C00000"/>
                </a:solidFill>
              </a:rPr>
              <a:t>FEMA SITE INSPECTOR VIDEO</a:t>
            </a:r>
          </a:p>
          <a:p>
            <a:pPr marL="0" lvl="0" indent="0" algn="ctr">
              <a:buNone/>
            </a:pPr>
            <a:r>
              <a:rPr lang="en-US" sz="2800" dirty="0">
                <a:solidFill>
                  <a:srgbClr val="000000"/>
                </a:solidFill>
                <a:hlinkClick r:id="rId3"/>
              </a:rPr>
              <a:t>https://www.youtube.com/watch?v=-</a:t>
            </a:r>
            <a:r>
              <a:rPr lang="en-US" sz="2800" dirty="0" smtClean="0">
                <a:solidFill>
                  <a:srgbClr val="000000"/>
                </a:solidFill>
                <a:hlinkClick r:id="rId3"/>
              </a:rPr>
              <a:t>MCBCoAgIeQ&amp;feature=youtu.be</a:t>
            </a:r>
            <a:endParaRPr lang="en-US" sz="2800" dirty="0" smtClean="0">
              <a:solidFill>
                <a:srgbClr val="000000"/>
              </a:solidFill>
            </a:endParaRPr>
          </a:p>
          <a:p>
            <a:pPr marL="0" lvl="0" indent="0" algn="ctr">
              <a:buNone/>
            </a:pPr>
            <a:endParaRPr lang="en-US" sz="2800"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944" y="3771900"/>
            <a:ext cx="3115056" cy="20756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325" y="3279354"/>
            <a:ext cx="3115056" cy="2075688"/>
          </a:xfrm>
          <a:prstGeom prst="rect">
            <a:avLst/>
          </a:prstGeom>
        </p:spPr>
      </p:pic>
      <p:pic>
        <p:nvPicPr>
          <p:cNvPr id="7" name="Picture 6"/>
          <p:cNvPicPr>
            <a:picLocks noChangeAspect="1"/>
          </p:cNvPicPr>
          <p:nvPr/>
        </p:nvPicPr>
        <p:blipFill>
          <a:blip r:embed="rId6"/>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2610337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buNone/>
            </a:pPr>
            <a:endParaRPr lang="en-US" sz="800" b="1" dirty="0" smtClean="0">
              <a:solidFill>
                <a:srgbClr val="C00000"/>
              </a:solidFill>
            </a:endParaRPr>
          </a:p>
          <a:p>
            <a:pPr marL="0" indent="0">
              <a:buNone/>
            </a:pPr>
            <a:r>
              <a:rPr lang="en-US" sz="3000" b="1" dirty="0" smtClean="0">
                <a:solidFill>
                  <a:srgbClr val="C00000"/>
                </a:solidFill>
              </a:rPr>
              <a:t>In the New PA Delivery Model:</a:t>
            </a:r>
          </a:p>
          <a:p>
            <a:pPr marL="0" indent="0">
              <a:buNone/>
            </a:pPr>
            <a:endParaRPr lang="en-US" sz="800" b="1" dirty="0" smtClean="0">
              <a:solidFill>
                <a:srgbClr val="C00000"/>
              </a:solidFill>
            </a:endParaRPr>
          </a:p>
          <a:p>
            <a:pPr>
              <a:buFontTx/>
              <a:buChar char="-"/>
            </a:pPr>
            <a:r>
              <a:rPr lang="en-US" sz="2800" dirty="0" smtClean="0"/>
              <a:t>The Program Delivery Manager (PDMG) remains the Applicant’s single point of contact throughout.</a:t>
            </a:r>
          </a:p>
          <a:p>
            <a:pPr>
              <a:buFontTx/>
              <a:buChar char="-"/>
            </a:pPr>
            <a:r>
              <a:rPr lang="en-US" sz="2800" dirty="0" smtClean="0"/>
              <a:t>Site Inspectors will fulfil a single task set, complete, then move on.</a:t>
            </a:r>
          </a:p>
          <a:p>
            <a:pPr>
              <a:buFontTx/>
              <a:buChar char="-"/>
            </a:pPr>
            <a:r>
              <a:rPr lang="en-US" sz="2800" dirty="0" smtClean="0"/>
              <a:t>The Site Inspector will work with the Applicant to capture and annotate damage.</a:t>
            </a:r>
            <a:endParaRPr lang="en-US" sz="2800" dirty="0"/>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14139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457199" y="1417638"/>
            <a:ext cx="8229601" cy="4708525"/>
          </a:xfrm>
        </p:spPr>
        <p:txBody>
          <a:bodyPr/>
          <a:lstStyle/>
          <a:p>
            <a:pPr marL="0" indent="0" algn="ctr">
              <a:buNone/>
            </a:pPr>
            <a:r>
              <a:rPr lang="en-US" sz="3000" b="1" dirty="0" smtClean="0">
                <a:solidFill>
                  <a:srgbClr val="C00000"/>
                </a:solidFill>
              </a:rPr>
              <a:t>Site Inspections are Critical</a:t>
            </a:r>
          </a:p>
        </p:txBody>
      </p:sp>
      <p:grpSp>
        <p:nvGrpSpPr>
          <p:cNvPr id="6" name="Group 5" descr="Represents the role played by Site Inspectors in the PA Delivery Process." title="Why Site Inspectors Matter "/>
          <p:cNvGrpSpPr/>
          <p:nvPr/>
        </p:nvGrpSpPr>
        <p:grpSpPr>
          <a:xfrm>
            <a:off x="713509" y="2165601"/>
            <a:ext cx="6437374" cy="3658826"/>
            <a:chOff x="457200" y="1068388"/>
            <a:chExt cx="8229600" cy="4646611"/>
          </a:xfrm>
        </p:grpSpPr>
        <p:sp>
          <p:nvSpPr>
            <p:cNvPr id="7" name="Freeform 6"/>
            <p:cNvSpPr/>
            <p:nvPr/>
          </p:nvSpPr>
          <p:spPr>
            <a:xfrm>
              <a:off x="3200399" y="1068388"/>
              <a:ext cx="2743200" cy="1548870"/>
            </a:xfrm>
            <a:custGeom>
              <a:avLst/>
              <a:gdLst>
                <a:gd name="connsiteX0" fmla="*/ 0 w 2743200"/>
                <a:gd name="connsiteY0" fmla="*/ 1548870 h 1548870"/>
                <a:gd name="connsiteX1" fmla="*/ 1371600 w 2743200"/>
                <a:gd name="connsiteY1" fmla="*/ 0 h 1548870"/>
                <a:gd name="connsiteX2" fmla="*/ 1371600 w 2743200"/>
                <a:gd name="connsiteY2" fmla="*/ 0 h 1548870"/>
                <a:gd name="connsiteX3" fmla="*/ 2743200 w 2743200"/>
                <a:gd name="connsiteY3" fmla="*/ 1548870 h 1548870"/>
                <a:gd name="connsiteX4" fmla="*/ 0 w 2743200"/>
                <a:gd name="connsiteY4" fmla="*/ 1548870 h 154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548870">
                  <a:moveTo>
                    <a:pt x="0" y="1548870"/>
                  </a:moveTo>
                  <a:lnTo>
                    <a:pt x="1371600" y="0"/>
                  </a:lnTo>
                  <a:lnTo>
                    <a:pt x="1371600" y="0"/>
                  </a:lnTo>
                  <a:lnTo>
                    <a:pt x="2743200" y="1548870"/>
                  </a:lnTo>
                  <a:lnTo>
                    <a:pt x="0" y="1548870"/>
                  </a:lnTo>
                  <a:close/>
                </a:path>
              </a:pathLst>
            </a:custGeom>
            <a:solidFill>
              <a:srgbClr val="003366">
                <a:shade val="80000"/>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55880" tIns="55880" rIns="55880" bIns="55880" numCol="1" spcCol="1270" anchor="b" anchorCtr="0">
              <a:noAutofit/>
            </a:bodyPr>
            <a:lstStyle/>
            <a:p>
              <a:pPr algn="ctr" defTabSz="1955800" fontAlgn="auto">
                <a:lnSpc>
                  <a:spcPct val="90000"/>
                </a:lnSpc>
                <a:spcBef>
                  <a:spcPts val="0"/>
                </a:spcBef>
                <a:spcAft>
                  <a:spcPct val="35000"/>
                </a:spcAft>
                <a:defRPr/>
              </a:pPr>
              <a:r>
                <a:rPr lang="en-US" sz="4400" kern="0" dirty="0" smtClean="0">
                  <a:solidFill>
                    <a:srgbClr val="FFFFFF"/>
                  </a:solidFill>
                  <a:latin typeface="Arial"/>
                  <a:cs typeface="Arial"/>
                </a:rPr>
                <a:t>Cost</a:t>
              </a:r>
            </a:p>
          </p:txBody>
        </p:sp>
        <p:sp>
          <p:nvSpPr>
            <p:cNvPr id="8" name="Freeform 7"/>
            <p:cNvSpPr/>
            <p:nvPr/>
          </p:nvSpPr>
          <p:spPr>
            <a:xfrm>
              <a:off x="1828799" y="2617258"/>
              <a:ext cx="5486400" cy="1548870"/>
            </a:xfrm>
            <a:custGeom>
              <a:avLst/>
              <a:gdLst>
                <a:gd name="connsiteX0" fmla="*/ 0 w 5486400"/>
                <a:gd name="connsiteY0" fmla="*/ 1548870 h 1548870"/>
                <a:gd name="connsiteX1" fmla="*/ 1371602 w 5486400"/>
                <a:gd name="connsiteY1" fmla="*/ 0 h 1548870"/>
                <a:gd name="connsiteX2" fmla="*/ 4114798 w 5486400"/>
                <a:gd name="connsiteY2" fmla="*/ 0 h 1548870"/>
                <a:gd name="connsiteX3" fmla="*/ 5486400 w 5486400"/>
                <a:gd name="connsiteY3" fmla="*/ 1548870 h 1548870"/>
                <a:gd name="connsiteX4" fmla="*/ 0 w 5486400"/>
                <a:gd name="connsiteY4" fmla="*/ 1548870 h 154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1548870">
                  <a:moveTo>
                    <a:pt x="0" y="1548870"/>
                  </a:moveTo>
                  <a:lnTo>
                    <a:pt x="1371602" y="0"/>
                  </a:lnTo>
                  <a:lnTo>
                    <a:pt x="4114798" y="0"/>
                  </a:lnTo>
                  <a:lnTo>
                    <a:pt x="5486400" y="1548870"/>
                  </a:lnTo>
                  <a:lnTo>
                    <a:pt x="0" y="1548870"/>
                  </a:lnTo>
                  <a:close/>
                </a:path>
              </a:pathLst>
            </a:custGeom>
            <a:solidFill>
              <a:srgbClr val="003366">
                <a:shade val="80000"/>
                <a:hueOff val="411850"/>
                <a:satOff val="-44970"/>
                <a:lumOff val="22103"/>
                <a:alphaOff val="0"/>
              </a:srgbClr>
            </a:solidFill>
            <a:ln w="25400" cap="flat" cmpd="sng" algn="ctr">
              <a:solidFill>
                <a:srgbClr val="FFFFFF">
                  <a:hueOff val="0"/>
                  <a:satOff val="0"/>
                  <a:lumOff val="0"/>
                  <a:alphaOff val="0"/>
                </a:srgbClr>
              </a:solidFill>
              <a:prstDash val="solid"/>
            </a:ln>
            <a:effectLst/>
          </p:spPr>
          <p:txBody>
            <a:bodyPr spcFirstLastPara="0" vert="horz" wrap="square" lIns="1016000" tIns="55880" rIns="1016000" bIns="55880" numCol="1" spcCol="1270" anchor="b" anchorCtr="0">
              <a:noAutofit/>
            </a:bodyPr>
            <a:lstStyle/>
            <a:p>
              <a:pPr algn="ctr" defTabSz="1955800" fontAlgn="auto">
                <a:lnSpc>
                  <a:spcPct val="90000"/>
                </a:lnSpc>
                <a:spcBef>
                  <a:spcPts val="0"/>
                </a:spcBef>
                <a:spcAft>
                  <a:spcPct val="35000"/>
                </a:spcAft>
                <a:defRPr/>
              </a:pPr>
              <a:r>
                <a:rPr lang="en-US" sz="4400" kern="0" dirty="0" smtClean="0">
                  <a:solidFill>
                    <a:srgbClr val="FFFFFF"/>
                  </a:solidFill>
                  <a:latin typeface="Arial"/>
                  <a:cs typeface="Arial"/>
                </a:rPr>
                <a:t>Scope of Work</a:t>
              </a:r>
            </a:p>
          </p:txBody>
        </p:sp>
        <p:sp>
          <p:nvSpPr>
            <p:cNvPr id="9" name="Freeform 8"/>
            <p:cNvSpPr/>
            <p:nvPr/>
          </p:nvSpPr>
          <p:spPr>
            <a:xfrm>
              <a:off x="457200" y="4166129"/>
              <a:ext cx="8229600" cy="1548870"/>
            </a:xfrm>
            <a:custGeom>
              <a:avLst/>
              <a:gdLst>
                <a:gd name="connsiteX0" fmla="*/ 0 w 8229600"/>
                <a:gd name="connsiteY0" fmla="*/ 1548870 h 1548870"/>
                <a:gd name="connsiteX1" fmla="*/ 1371602 w 8229600"/>
                <a:gd name="connsiteY1" fmla="*/ 0 h 1548870"/>
                <a:gd name="connsiteX2" fmla="*/ 6857998 w 8229600"/>
                <a:gd name="connsiteY2" fmla="*/ 0 h 1548870"/>
                <a:gd name="connsiteX3" fmla="*/ 8229600 w 8229600"/>
                <a:gd name="connsiteY3" fmla="*/ 1548870 h 1548870"/>
                <a:gd name="connsiteX4" fmla="*/ 0 w 8229600"/>
                <a:gd name="connsiteY4" fmla="*/ 1548870 h 154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548870">
                  <a:moveTo>
                    <a:pt x="0" y="1548870"/>
                  </a:moveTo>
                  <a:lnTo>
                    <a:pt x="1371602" y="0"/>
                  </a:lnTo>
                  <a:lnTo>
                    <a:pt x="6857998" y="0"/>
                  </a:lnTo>
                  <a:lnTo>
                    <a:pt x="8229600" y="1548870"/>
                  </a:lnTo>
                  <a:lnTo>
                    <a:pt x="0" y="1548870"/>
                  </a:lnTo>
                  <a:close/>
                </a:path>
              </a:pathLst>
            </a:custGeom>
            <a:solidFill>
              <a:srgbClr val="003366">
                <a:shade val="80000"/>
                <a:hueOff val="823699"/>
                <a:satOff val="-89940"/>
                <a:lumOff val="44206"/>
                <a:alphaOff val="0"/>
              </a:srgbClr>
            </a:solidFill>
            <a:ln w="25400" cap="flat" cmpd="sng" algn="ctr">
              <a:solidFill>
                <a:srgbClr val="FFFFFF">
                  <a:hueOff val="0"/>
                  <a:satOff val="0"/>
                  <a:lumOff val="0"/>
                  <a:alphaOff val="0"/>
                </a:srgbClr>
              </a:solidFill>
              <a:prstDash val="solid"/>
            </a:ln>
            <a:effectLst/>
          </p:spPr>
          <p:txBody>
            <a:bodyPr spcFirstLastPara="0" vert="horz" wrap="square" lIns="1496059" tIns="55880" rIns="1496061" bIns="55880" numCol="1" spcCol="1270" anchor="ctr" anchorCtr="0">
              <a:noAutofit/>
            </a:bodyPr>
            <a:lstStyle/>
            <a:p>
              <a:pPr algn="ctr" defTabSz="1955800" fontAlgn="auto">
                <a:lnSpc>
                  <a:spcPct val="90000"/>
                </a:lnSpc>
                <a:spcBef>
                  <a:spcPts val="0"/>
                </a:spcBef>
                <a:spcAft>
                  <a:spcPct val="35000"/>
                </a:spcAft>
                <a:defRPr/>
              </a:pPr>
              <a:r>
                <a:rPr lang="en-US" sz="4400" kern="0" dirty="0" smtClean="0">
                  <a:solidFill>
                    <a:srgbClr val="FFFFFF"/>
                  </a:solidFill>
                  <a:latin typeface="Arial"/>
                  <a:cs typeface="Arial"/>
                </a:rPr>
                <a:t>DDD</a:t>
              </a:r>
            </a:p>
          </p:txBody>
        </p:sp>
      </p:grpSp>
      <p:sp>
        <p:nvSpPr>
          <p:cNvPr id="4" name="TextBox 3"/>
          <p:cNvSpPr txBox="1"/>
          <p:nvPr/>
        </p:nvSpPr>
        <p:spPr>
          <a:xfrm>
            <a:off x="6020768" y="2389728"/>
            <a:ext cx="2666032" cy="1569660"/>
          </a:xfrm>
          <a:prstGeom prst="rect">
            <a:avLst/>
          </a:prstGeom>
          <a:noFill/>
        </p:spPr>
        <p:txBody>
          <a:bodyPr wrap="square" rtlCol="0">
            <a:spAutoFit/>
          </a:bodyPr>
          <a:lstStyle/>
          <a:p>
            <a:pPr algn="ctr"/>
            <a:r>
              <a:rPr lang="en-US" sz="2400" b="1" dirty="0" smtClean="0">
                <a:solidFill>
                  <a:srgbClr val="000000"/>
                </a:solidFill>
                <a:latin typeface="Arial"/>
              </a:rPr>
              <a:t>Detailed Damage Descriptions are the Foundation of the Grant</a:t>
            </a:r>
            <a:endParaRPr lang="en-US" sz="2400" b="1" dirty="0">
              <a:solidFill>
                <a:srgbClr val="000000"/>
              </a:solidFill>
              <a:latin typeface="Arial"/>
            </a:endParaRPr>
          </a:p>
        </p:txBody>
      </p:sp>
      <p:cxnSp>
        <p:nvCxnSpPr>
          <p:cNvPr id="11" name="Straight Arrow Connector 10"/>
          <p:cNvCxnSpPr>
            <a:stCxn id="4" idx="2"/>
          </p:cNvCxnSpPr>
          <p:nvPr/>
        </p:nvCxnSpPr>
        <p:spPr>
          <a:xfrm flipH="1">
            <a:off x="6567056" y="3959388"/>
            <a:ext cx="786728" cy="104210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0046690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buNone/>
            </a:pPr>
            <a:r>
              <a:rPr lang="en-US" sz="3000" b="1" dirty="0" smtClean="0">
                <a:solidFill>
                  <a:srgbClr val="C00000"/>
                </a:solidFill>
              </a:rPr>
              <a:t>What Site Inspectors are there to do: </a:t>
            </a:r>
          </a:p>
          <a:p>
            <a:pPr>
              <a:buFontTx/>
              <a:buChar char="-"/>
            </a:pPr>
            <a:endParaRPr lang="en-US" sz="800" dirty="0" smtClean="0"/>
          </a:p>
          <a:p>
            <a:pPr>
              <a:buFontTx/>
              <a:buChar char="-"/>
            </a:pPr>
            <a:endParaRPr lang="en-US" sz="800" dirty="0" smtClean="0"/>
          </a:p>
          <a:p>
            <a:pPr>
              <a:buFontTx/>
              <a:buChar char="-"/>
            </a:pPr>
            <a:r>
              <a:rPr lang="en-US" sz="2800" dirty="0" smtClean="0"/>
              <a:t>Collect damage specific information (Who, what, when, where, how, and how much)</a:t>
            </a:r>
          </a:p>
          <a:p>
            <a:pPr>
              <a:buFontTx/>
              <a:buChar char="-"/>
            </a:pPr>
            <a:r>
              <a:rPr lang="en-US" sz="2800" dirty="0" smtClean="0"/>
              <a:t>Take Photographs</a:t>
            </a:r>
          </a:p>
          <a:p>
            <a:pPr>
              <a:buFontTx/>
              <a:buChar char="-"/>
            </a:pPr>
            <a:r>
              <a:rPr lang="en-US" sz="2800" dirty="0" smtClean="0"/>
              <a:t>Develop site sketches</a:t>
            </a:r>
          </a:p>
          <a:p>
            <a:pPr>
              <a:buFontTx/>
              <a:buChar char="-"/>
            </a:pPr>
            <a:r>
              <a:rPr lang="en-US" sz="2800" dirty="0" smtClean="0"/>
              <a:t>Create site maps</a:t>
            </a:r>
            <a:endParaRPr lang="en-US" sz="2800" dirty="0"/>
          </a:p>
        </p:txBody>
      </p:sp>
      <p:pic>
        <p:nvPicPr>
          <p:cNvPr id="5" name="Picture 4"/>
          <p:cNvPicPr>
            <a:picLocks noChangeAspect="1"/>
          </p:cNvPicPr>
          <p:nvPr/>
        </p:nvPicPr>
        <p:blipFill>
          <a:blip r:embed="rId3"/>
          <a:stretch>
            <a:fillRect/>
          </a:stretch>
        </p:blipFill>
        <p:spPr>
          <a:xfrm>
            <a:off x="4685866" y="3440583"/>
            <a:ext cx="3672733" cy="2203640"/>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03911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5" name="Content Placeholder 4"/>
          <p:cNvSpPr>
            <a:spLocks noGrp="1"/>
          </p:cNvSpPr>
          <p:nvPr>
            <p:ph idx="1"/>
          </p:nvPr>
        </p:nvSpPr>
        <p:spPr>
          <a:xfrm>
            <a:off x="371474" y="1600200"/>
            <a:ext cx="8467725" cy="4525963"/>
          </a:xfrm>
        </p:spPr>
        <p:txBody>
          <a:bodyPr/>
          <a:lstStyle/>
          <a:p>
            <a:pPr marL="0" indent="0">
              <a:buNone/>
            </a:pPr>
            <a:r>
              <a:rPr lang="en-US" sz="3000" b="1" dirty="0" smtClean="0">
                <a:solidFill>
                  <a:srgbClr val="C00000"/>
                </a:solidFill>
              </a:rPr>
              <a:t>What Site Inspectors are there to do (Cont.):</a:t>
            </a:r>
          </a:p>
          <a:p>
            <a:pPr marL="0" indent="0">
              <a:buNone/>
            </a:pPr>
            <a:endParaRPr lang="en-US" sz="800" b="1" dirty="0" smtClean="0">
              <a:solidFill>
                <a:srgbClr val="C00000"/>
              </a:solidFill>
            </a:endParaRPr>
          </a:p>
          <a:p>
            <a:pPr>
              <a:buFontTx/>
              <a:buChar char="-"/>
            </a:pPr>
            <a:r>
              <a:rPr lang="en-US" sz="2800" dirty="0"/>
              <a:t>Only inspect sites specified on the work </a:t>
            </a:r>
            <a:r>
              <a:rPr lang="en-US" sz="2800" dirty="0" smtClean="0"/>
              <a:t>order</a:t>
            </a:r>
          </a:p>
          <a:p>
            <a:pPr>
              <a:buFontTx/>
              <a:buChar char="-"/>
            </a:pPr>
            <a:r>
              <a:rPr lang="en-US" sz="2800" dirty="0" smtClean="0"/>
              <a:t>Work with the Applicant at all times during the site inspection process</a:t>
            </a:r>
          </a:p>
          <a:p>
            <a:pPr>
              <a:buFontTx/>
              <a:buChar char="-"/>
            </a:pPr>
            <a:r>
              <a:rPr lang="en-US" sz="2800" dirty="0" smtClean="0"/>
              <a:t>Reach field level concurrence with </a:t>
            </a:r>
            <a:r>
              <a:rPr lang="en-US" sz="2800" dirty="0" smtClean="0"/>
              <a:t>applicant</a:t>
            </a:r>
            <a:endParaRPr lang="en-US" sz="2800" dirty="0" smtClean="0"/>
          </a:p>
          <a:p>
            <a:pPr>
              <a:buFontTx/>
              <a:buChar char="-"/>
            </a:pPr>
            <a:r>
              <a:rPr lang="en-US" sz="2800" dirty="0" smtClean="0"/>
              <a:t>Conduct a positive and engaged relationship with the Applicant.</a:t>
            </a:r>
          </a:p>
          <a:p>
            <a:pPr>
              <a:buFontTx/>
              <a:buChar char="-"/>
            </a:pPr>
            <a:r>
              <a:rPr lang="en-US" sz="2800" dirty="0" smtClean="0"/>
              <a:t>Assist Counterparts: If Mitigation of Environmental and Historic Preservation Specialists are present.</a:t>
            </a:r>
          </a:p>
          <a:p>
            <a:pPr>
              <a:buFontTx/>
              <a:buChar char="-"/>
            </a:pPr>
            <a:endParaRPr lang="en-US" sz="2800" dirty="0" smtClean="0"/>
          </a:p>
          <a:p>
            <a:pPr marL="0" indent="0">
              <a:buNone/>
            </a:pPr>
            <a:endParaRPr lang="en-US" sz="800" dirty="0" smtClean="0"/>
          </a:p>
          <a:p>
            <a:pPr marL="0" indent="0">
              <a:buNone/>
            </a:pPr>
            <a:endParaRPr lang="en-US" sz="2800" dirty="0" smtClean="0"/>
          </a:p>
          <a:p>
            <a:pPr>
              <a:buFontTx/>
              <a:buChar char="-"/>
            </a:pPr>
            <a:endParaRPr lang="en-US" sz="2800" dirty="0" smtClean="0"/>
          </a:p>
          <a:p>
            <a:pPr>
              <a:buFontTx/>
              <a:buChar char="-"/>
            </a:pPr>
            <a:endParaRPr lang="en-US" sz="2800" dirty="0" smtClean="0"/>
          </a:p>
          <a:p>
            <a:pPr>
              <a:buFontTx/>
              <a:buChar char="-"/>
            </a:pPr>
            <a:endParaRPr lang="en-US" sz="2800" dirty="0" smtClean="0"/>
          </a:p>
          <a:p>
            <a:pPr>
              <a:buFontTx/>
              <a:buChar char="-"/>
            </a:pPr>
            <a:endParaRPr lang="en-US" sz="2800" dirty="0" smtClean="0"/>
          </a:p>
          <a:p>
            <a:pPr>
              <a:buFontTx/>
              <a:buChar char="-"/>
            </a:pPr>
            <a:endParaRPr lang="en-US" sz="2800" dirty="0"/>
          </a:p>
        </p:txBody>
      </p:sp>
      <p:pic>
        <p:nvPicPr>
          <p:cNvPr id="6" name="Picture 5"/>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666914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grpSp>
        <p:nvGrpSpPr>
          <p:cNvPr id="36" name="Group 35"/>
          <p:cNvGrpSpPr/>
          <p:nvPr/>
        </p:nvGrpSpPr>
        <p:grpSpPr>
          <a:xfrm>
            <a:off x="-27709" y="1533548"/>
            <a:ext cx="9171709" cy="4888851"/>
            <a:chOff x="-13855" y="1417638"/>
            <a:chExt cx="9171709" cy="4888851"/>
          </a:xfrm>
        </p:grpSpPr>
        <p:grpSp>
          <p:nvGrpSpPr>
            <p:cNvPr id="34" name="Group 33"/>
            <p:cNvGrpSpPr/>
            <p:nvPr/>
          </p:nvGrpSpPr>
          <p:grpSpPr>
            <a:xfrm>
              <a:off x="-13855" y="1417638"/>
              <a:ext cx="9171709" cy="4888851"/>
              <a:chOff x="-27709" y="1745759"/>
              <a:chExt cx="9171709" cy="4888851"/>
            </a:xfrm>
          </p:grpSpPr>
          <p:sp>
            <p:nvSpPr>
              <p:cNvPr id="8" name="TextBox 7"/>
              <p:cNvSpPr txBox="1"/>
              <p:nvPr/>
            </p:nvSpPr>
            <p:spPr>
              <a:xfrm>
                <a:off x="0" y="5001657"/>
                <a:ext cx="2643800" cy="646331"/>
              </a:xfrm>
              <a:prstGeom prst="rect">
                <a:avLst/>
              </a:prstGeom>
              <a:noFill/>
            </p:spPr>
            <p:txBody>
              <a:bodyPr wrap="square" rtlCol="0">
                <a:spAutoFit/>
              </a:bodyPr>
              <a:lstStyle/>
              <a:p>
                <a:r>
                  <a:rPr lang="en-US" b="1" dirty="0" smtClean="0">
                    <a:solidFill>
                      <a:srgbClr val="002060"/>
                    </a:solidFill>
                    <a:latin typeface="Arial"/>
                  </a:rPr>
                  <a:t>PHASE II TRANSITION TO PHASE III</a:t>
                </a:r>
                <a:endParaRPr lang="en-US" b="1" dirty="0">
                  <a:solidFill>
                    <a:srgbClr val="002060"/>
                  </a:solidFill>
                  <a:latin typeface="Arial"/>
                </a:endParaRPr>
              </a:p>
            </p:txBody>
          </p:sp>
          <p:sp>
            <p:nvSpPr>
              <p:cNvPr id="9" name="Rectangle 8"/>
              <p:cNvSpPr/>
              <p:nvPr/>
            </p:nvSpPr>
            <p:spPr>
              <a:xfrm>
                <a:off x="1549977" y="2136721"/>
                <a:ext cx="928254" cy="76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PDMG SUBMITS WORK COMPLETED PROJECT TO CRC</a:t>
                </a:r>
                <a:endParaRPr lang="en-US" sz="800" b="1" dirty="0">
                  <a:solidFill>
                    <a:srgbClr val="FFFFFF"/>
                  </a:solidFill>
                </a:endParaRPr>
              </a:p>
            </p:txBody>
          </p:sp>
          <p:sp>
            <p:nvSpPr>
              <p:cNvPr id="10" name="Rectangle 9"/>
              <p:cNvSpPr/>
              <p:nvPr/>
            </p:nvSpPr>
            <p:spPr>
              <a:xfrm>
                <a:off x="1549977" y="4229267"/>
                <a:ext cx="928254" cy="762000"/>
              </a:xfrm>
              <a:prstGeom prst="rect">
                <a:avLst/>
              </a:prstGeom>
              <a:solidFill>
                <a:srgbClr val="009644"/>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APPLICANT REVIEWS &amp; SIGNS </a:t>
                </a:r>
              </a:p>
              <a:p>
                <a:pPr algn="ctr"/>
                <a:r>
                  <a:rPr lang="en-US" sz="800" b="1" dirty="0" smtClean="0">
                    <a:solidFill>
                      <a:srgbClr val="FFFFFF"/>
                    </a:solidFill>
                  </a:rPr>
                  <a:t>DDD</a:t>
                </a:r>
                <a:endParaRPr lang="en-US" sz="800" b="1" dirty="0">
                  <a:solidFill>
                    <a:srgbClr val="FFFFFF"/>
                  </a:solidFill>
                </a:endParaRPr>
              </a:p>
            </p:txBody>
          </p:sp>
          <p:sp>
            <p:nvSpPr>
              <p:cNvPr id="11" name="Rectangle 10"/>
              <p:cNvSpPr/>
              <p:nvPr/>
            </p:nvSpPr>
            <p:spPr>
              <a:xfrm>
                <a:off x="1549977" y="3944994"/>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SPECIALIZED</a:t>
                </a:r>
              </a:p>
              <a:p>
                <a:pPr algn="ctr"/>
                <a:r>
                  <a:rPr lang="en-US" sz="800" b="1" dirty="0" smtClean="0">
                    <a:solidFill>
                      <a:srgbClr val="000000"/>
                    </a:solidFill>
                  </a:rPr>
                  <a:t>LANE</a:t>
                </a:r>
                <a:endParaRPr lang="en-US" sz="800" b="1" dirty="0">
                  <a:solidFill>
                    <a:srgbClr val="000000"/>
                  </a:solidFill>
                </a:endParaRPr>
              </a:p>
            </p:txBody>
          </p:sp>
          <p:sp>
            <p:nvSpPr>
              <p:cNvPr id="12" name="Rectangle 11"/>
              <p:cNvSpPr/>
              <p:nvPr/>
            </p:nvSpPr>
            <p:spPr>
              <a:xfrm>
                <a:off x="1549977" y="3660721"/>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STANDARD</a:t>
                </a:r>
              </a:p>
              <a:p>
                <a:pPr algn="ctr"/>
                <a:r>
                  <a:rPr lang="en-US" sz="800" b="1" dirty="0" smtClean="0">
                    <a:solidFill>
                      <a:srgbClr val="000000"/>
                    </a:solidFill>
                  </a:rPr>
                  <a:t>LANE</a:t>
                </a:r>
                <a:endParaRPr lang="en-US" sz="800" b="1" dirty="0">
                  <a:solidFill>
                    <a:srgbClr val="000000"/>
                  </a:solidFill>
                </a:endParaRPr>
              </a:p>
            </p:txBody>
          </p:sp>
          <p:sp>
            <p:nvSpPr>
              <p:cNvPr id="13" name="Rectangle 12"/>
              <p:cNvSpPr/>
              <p:nvPr/>
            </p:nvSpPr>
            <p:spPr>
              <a:xfrm>
                <a:off x="1549977" y="1859160"/>
                <a:ext cx="928254" cy="284273"/>
              </a:xfrm>
              <a:prstGeom prst="rect">
                <a:avLst/>
              </a:prstGeom>
              <a:solidFill>
                <a:srgbClr val="F9FB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COMPLETED</a:t>
                </a:r>
              </a:p>
              <a:p>
                <a:pPr algn="ctr"/>
                <a:r>
                  <a:rPr lang="en-US" sz="800" b="1" dirty="0" smtClean="0">
                    <a:solidFill>
                      <a:srgbClr val="000000"/>
                    </a:solidFill>
                  </a:rPr>
                  <a:t>LANE</a:t>
                </a:r>
                <a:endParaRPr lang="en-US" sz="800" b="1" dirty="0">
                  <a:solidFill>
                    <a:srgbClr val="000000"/>
                  </a:solidFill>
                </a:endParaRPr>
              </a:p>
            </p:txBody>
          </p:sp>
          <p:cxnSp>
            <p:nvCxnSpPr>
              <p:cNvPr id="24" name="Straight Arrow Connector 23"/>
              <p:cNvCxnSpPr>
                <a:stCxn id="9" idx="3"/>
              </p:cNvCxnSpPr>
              <p:nvPr/>
            </p:nvCxnSpPr>
            <p:spPr>
              <a:xfrm>
                <a:off x="2478231" y="2517721"/>
                <a:ext cx="4804383" cy="171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477059" y="2534822"/>
                <a:ext cx="43420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0" idx="0"/>
              </p:cNvCxnSpPr>
              <p:nvPr/>
            </p:nvCxnSpPr>
            <p:spPr>
              <a:xfrm flipH="1">
                <a:off x="7370502" y="1772695"/>
                <a:ext cx="7039" cy="4487842"/>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Flowchart: Terminator 29"/>
              <p:cNvSpPr/>
              <p:nvPr/>
            </p:nvSpPr>
            <p:spPr>
              <a:xfrm>
                <a:off x="6476883" y="6260537"/>
                <a:ext cx="1787237" cy="374073"/>
              </a:xfrm>
              <a:prstGeom prst="flowChartTerminator">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00"/>
                    </a:solidFill>
                  </a:rPr>
                  <a:t>PHASE III TRANSITION</a:t>
                </a:r>
                <a:endParaRPr lang="en-US" sz="1000" b="1" dirty="0">
                  <a:solidFill>
                    <a:srgbClr val="000000"/>
                  </a:solidFill>
                </a:endParaRPr>
              </a:p>
            </p:txBody>
          </p:sp>
          <p:cxnSp>
            <p:nvCxnSpPr>
              <p:cNvPr id="32" name="Straight Arrow Connector 31"/>
              <p:cNvCxnSpPr>
                <a:stCxn id="10" idx="3"/>
              </p:cNvCxnSpPr>
              <p:nvPr/>
            </p:nvCxnSpPr>
            <p:spPr>
              <a:xfrm>
                <a:off x="2478231" y="4610267"/>
                <a:ext cx="165569"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453077" y="4118083"/>
                <a:ext cx="45818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453077" y="5164761"/>
                <a:ext cx="458187"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8006192" y="2179608"/>
                <a:ext cx="928254" cy="762000"/>
              </a:xfrm>
              <a:prstGeom prst="rect">
                <a:avLst/>
              </a:prstGeom>
              <a:solidFill>
                <a:srgbClr val="F9FB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COMPLETED LANE LEAD ASSIGNS VALIDATION SPECIALIST</a:t>
                </a:r>
                <a:endParaRPr lang="en-US" sz="800" b="1" dirty="0">
                  <a:solidFill>
                    <a:srgbClr val="000000"/>
                  </a:solidFill>
                </a:endParaRPr>
              </a:p>
            </p:txBody>
          </p:sp>
          <p:sp>
            <p:nvSpPr>
              <p:cNvPr id="62" name="Rectangle 61"/>
              <p:cNvSpPr/>
              <p:nvPr/>
            </p:nvSpPr>
            <p:spPr>
              <a:xfrm>
                <a:off x="8006192" y="4933021"/>
                <a:ext cx="928254" cy="703980"/>
              </a:xfrm>
              <a:prstGeom prst="rect">
                <a:avLst/>
              </a:prstGeom>
              <a:solidFill>
                <a:srgbClr val="F9FB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SPECIALIZED LANE LEAD ASSIGNS TECHNICAL SPECIALIST</a:t>
                </a:r>
                <a:endParaRPr lang="en-US" sz="800" b="1" dirty="0">
                  <a:solidFill>
                    <a:schemeClr val="tx1"/>
                  </a:solidFill>
                </a:endParaRPr>
              </a:p>
            </p:txBody>
          </p:sp>
          <p:sp>
            <p:nvSpPr>
              <p:cNvPr id="63" name="Rectangle 62"/>
              <p:cNvSpPr/>
              <p:nvPr/>
            </p:nvSpPr>
            <p:spPr>
              <a:xfrm>
                <a:off x="8006192" y="3944994"/>
                <a:ext cx="928254" cy="640666"/>
              </a:xfrm>
              <a:prstGeom prst="rect">
                <a:avLst/>
              </a:prstGeom>
              <a:solidFill>
                <a:srgbClr val="F9FB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STANDARD LANE LEAD ASSIGNS COSTING SPECIALIST</a:t>
                </a:r>
                <a:endParaRPr lang="en-US" sz="800" b="1" dirty="0">
                  <a:solidFill>
                    <a:schemeClr val="tx1"/>
                  </a:solidFill>
                </a:endParaRPr>
              </a:p>
            </p:txBody>
          </p:sp>
          <p:sp>
            <p:nvSpPr>
              <p:cNvPr id="64" name="Rectangle 63"/>
              <p:cNvSpPr/>
              <p:nvPr/>
            </p:nvSpPr>
            <p:spPr>
              <a:xfrm>
                <a:off x="8006192" y="3660721"/>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STANDARD</a:t>
                </a:r>
              </a:p>
              <a:p>
                <a:pPr algn="ctr"/>
                <a:r>
                  <a:rPr lang="en-US" sz="800" b="1" dirty="0" smtClean="0">
                    <a:solidFill>
                      <a:srgbClr val="000000"/>
                    </a:solidFill>
                  </a:rPr>
                  <a:t>LANE</a:t>
                </a:r>
                <a:endParaRPr lang="en-US" sz="800" b="1" dirty="0">
                  <a:solidFill>
                    <a:srgbClr val="000000"/>
                  </a:solidFill>
                </a:endParaRPr>
              </a:p>
            </p:txBody>
          </p:sp>
          <p:sp>
            <p:nvSpPr>
              <p:cNvPr id="65" name="Rectangle 64"/>
              <p:cNvSpPr/>
              <p:nvPr/>
            </p:nvSpPr>
            <p:spPr>
              <a:xfrm>
                <a:off x="8006192" y="4655587"/>
                <a:ext cx="928254" cy="28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rPr>
                  <a:t>SPECIALIZED</a:t>
                </a:r>
              </a:p>
              <a:p>
                <a:pPr algn="ctr"/>
                <a:r>
                  <a:rPr lang="en-US" sz="800" b="1" dirty="0" smtClean="0">
                    <a:solidFill>
                      <a:srgbClr val="000000"/>
                    </a:solidFill>
                  </a:rPr>
                  <a:t>LANE</a:t>
                </a:r>
                <a:endParaRPr lang="en-US" sz="800" b="1" dirty="0">
                  <a:solidFill>
                    <a:srgbClr val="000000"/>
                  </a:solidFill>
                </a:endParaRPr>
              </a:p>
            </p:txBody>
          </p:sp>
          <p:sp>
            <p:nvSpPr>
              <p:cNvPr id="39" name="TextBox 38"/>
              <p:cNvSpPr txBox="1"/>
              <p:nvPr/>
            </p:nvSpPr>
            <p:spPr>
              <a:xfrm>
                <a:off x="7600147" y="1745759"/>
                <a:ext cx="1334299" cy="369332"/>
              </a:xfrm>
              <a:prstGeom prst="rect">
                <a:avLst/>
              </a:prstGeom>
              <a:noFill/>
            </p:spPr>
            <p:txBody>
              <a:bodyPr wrap="square" rtlCol="0">
                <a:spAutoFit/>
              </a:bodyPr>
              <a:lstStyle/>
              <a:p>
                <a:r>
                  <a:rPr lang="en-US" b="1" dirty="0" smtClean="0">
                    <a:solidFill>
                      <a:srgbClr val="002060"/>
                    </a:solidFill>
                    <a:latin typeface="Arial"/>
                  </a:rPr>
                  <a:t>PHASE III</a:t>
                </a:r>
                <a:endParaRPr lang="en-US" b="1" dirty="0">
                  <a:solidFill>
                    <a:srgbClr val="002060"/>
                  </a:solidFill>
                  <a:latin typeface="Arial"/>
                </a:endParaRPr>
              </a:p>
            </p:txBody>
          </p:sp>
          <p:cxnSp>
            <p:nvCxnSpPr>
              <p:cNvPr id="41" name="Straight Connector 40"/>
              <p:cNvCxnSpPr/>
              <p:nvPr/>
            </p:nvCxnSpPr>
            <p:spPr>
              <a:xfrm>
                <a:off x="-27709" y="5687844"/>
                <a:ext cx="4447309" cy="30729"/>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Flowchart: Terminator 41"/>
              <p:cNvSpPr/>
              <p:nvPr/>
            </p:nvSpPr>
            <p:spPr>
              <a:xfrm>
                <a:off x="2649549" y="5595395"/>
                <a:ext cx="3286062" cy="302559"/>
              </a:xfrm>
              <a:prstGeom prst="flowChartTerminator">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CONTACT SPECIAL CONSIDERATIONS AS NECESSARY</a:t>
                </a:r>
                <a:endParaRPr lang="en-US" sz="800" b="1" dirty="0">
                  <a:solidFill>
                    <a:srgbClr val="FFFFFF"/>
                  </a:solidFill>
                </a:endParaRPr>
              </a:p>
            </p:txBody>
          </p:sp>
          <p:cxnSp>
            <p:nvCxnSpPr>
              <p:cNvPr id="47" name="Straight Connector 46"/>
              <p:cNvCxnSpPr>
                <a:stCxn id="42" idx="3"/>
              </p:cNvCxnSpPr>
              <p:nvPr/>
            </p:nvCxnSpPr>
            <p:spPr>
              <a:xfrm flipV="1">
                <a:off x="5935611" y="5730529"/>
                <a:ext cx="3208389" cy="16146"/>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671756" y="4157159"/>
                <a:ext cx="1092528" cy="9062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COMPLETES DEVELOPMENT GUIDE QUESTIONS</a:t>
                </a:r>
                <a:endParaRPr lang="en-US" sz="800" b="1" dirty="0"/>
              </a:p>
            </p:txBody>
          </p:sp>
          <p:sp>
            <p:nvSpPr>
              <p:cNvPr id="53" name="Diamond 52"/>
              <p:cNvSpPr/>
              <p:nvPr/>
            </p:nvSpPr>
            <p:spPr>
              <a:xfrm>
                <a:off x="3957809" y="3840063"/>
                <a:ext cx="1572492" cy="1519292"/>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FF"/>
                    </a:solidFill>
                  </a:rPr>
                  <a:t>IS APPLICANT DRAFTING SCOPE OF WORK AND COSTS?</a:t>
                </a:r>
                <a:endParaRPr lang="en-US" sz="800" dirty="0">
                  <a:solidFill>
                    <a:srgbClr val="FFFFFF"/>
                  </a:solidFill>
                </a:endParaRPr>
              </a:p>
            </p:txBody>
          </p:sp>
          <p:cxnSp>
            <p:nvCxnSpPr>
              <p:cNvPr id="54" name="Straight Arrow Connector 53"/>
              <p:cNvCxnSpPr/>
              <p:nvPr/>
            </p:nvCxnSpPr>
            <p:spPr>
              <a:xfrm>
                <a:off x="3764284" y="4585660"/>
                <a:ext cx="165569"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38664" y="3660721"/>
                <a:ext cx="0" cy="13156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483222" y="3490678"/>
                <a:ext cx="510884" cy="215444"/>
              </a:xfrm>
              <a:prstGeom prst="rect">
                <a:avLst/>
              </a:prstGeom>
              <a:noFill/>
            </p:spPr>
            <p:txBody>
              <a:bodyPr wrap="square" rtlCol="0">
                <a:spAutoFit/>
              </a:bodyPr>
              <a:lstStyle/>
              <a:p>
                <a:pPr algn="ctr"/>
                <a:r>
                  <a:rPr lang="en-US" sz="800" b="1" dirty="0" smtClean="0">
                    <a:latin typeface="+mn-lt"/>
                  </a:rPr>
                  <a:t>YES</a:t>
                </a:r>
                <a:endParaRPr lang="en-US" sz="800" b="1" dirty="0">
                  <a:latin typeface="+mn-lt"/>
                </a:endParaRPr>
              </a:p>
            </p:txBody>
          </p:sp>
          <p:cxnSp>
            <p:nvCxnSpPr>
              <p:cNvPr id="66" name="Straight Arrow Connector 65"/>
              <p:cNvCxnSpPr/>
              <p:nvPr/>
            </p:nvCxnSpPr>
            <p:spPr>
              <a:xfrm flipV="1">
                <a:off x="4738664" y="3357889"/>
                <a:ext cx="304800" cy="5984"/>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5066174" y="2999676"/>
                <a:ext cx="928254" cy="762000"/>
              </a:xfrm>
              <a:prstGeom prst="rect">
                <a:avLst/>
              </a:prstGeom>
              <a:solidFill>
                <a:srgbClr val="009644"/>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FFFFFF"/>
                    </a:solidFill>
                  </a:rPr>
                  <a:t>APPLICANT DEVELOPS SCOPE OF WORK AND COSTS</a:t>
                </a:r>
                <a:endParaRPr lang="en-US" sz="800" b="1" dirty="0">
                  <a:solidFill>
                    <a:srgbClr val="FFFFFF"/>
                  </a:solidFill>
                </a:endParaRPr>
              </a:p>
            </p:txBody>
          </p:sp>
          <p:cxnSp>
            <p:nvCxnSpPr>
              <p:cNvPr id="71" name="Straight Arrow Connector 70"/>
              <p:cNvCxnSpPr/>
              <p:nvPr/>
            </p:nvCxnSpPr>
            <p:spPr>
              <a:xfrm>
                <a:off x="5857343" y="4596256"/>
                <a:ext cx="15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576427" y="4496836"/>
                <a:ext cx="387927" cy="215444"/>
              </a:xfrm>
              <a:prstGeom prst="rect">
                <a:avLst/>
              </a:prstGeom>
              <a:noFill/>
            </p:spPr>
            <p:txBody>
              <a:bodyPr wrap="square" rtlCol="0">
                <a:spAutoFit/>
              </a:bodyPr>
              <a:lstStyle/>
              <a:p>
                <a:pPr algn="ctr"/>
                <a:r>
                  <a:rPr lang="en-US" sz="800" b="1" dirty="0" smtClean="0">
                    <a:latin typeface="+mn-lt"/>
                  </a:rPr>
                  <a:t>NO</a:t>
                </a:r>
                <a:endParaRPr lang="en-US" sz="800" b="1" dirty="0">
                  <a:latin typeface="+mn-lt"/>
                </a:endParaRPr>
              </a:p>
            </p:txBody>
          </p:sp>
          <p:sp>
            <p:nvSpPr>
              <p:cNvPr id="74" name="Rectangle 73"/>
              <p:cNvSpPr/>
              <p:nvPr/>
            </p:nvSpPr>
            <p:spPr>
              <a:xfrm>
                <a:off x="6041113" y="4202529"/>
                <a:ext cx="871540" cy="9062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PDMG SUBMITS STANDARD/ SPECIALIZED PROJECT TO CRC</a:t>
                </a:r>
                <a:endParaRPr lang="en-US" sz="800" b="1" dirty="0"/>
              </a:p>
            </p:txBody>
          </p:sp>
          <p:cxnSp>
            <p:nvCxnSpPr>
              <p:cNvPr id="20" name="Straight Connector 19"/>
              <p:cNvCxnSpPr>
                <a:stCxn id="74" idx="3"/>
              </p:cNvCxnSpPr>
              <p:nvPr/>
            </p:nvCxnSpPr>
            <p:spPr>
              <a:xfrm flipV="1">
                <a:off x="6912653" y="4650899"/>
                <a:ext cx="228925" cy="4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41578" y="4118083"/>
                <a:ext cx="0" cy="1046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7146357" y="4118083"/>
                <a:ext cx="165569"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146357" y="5164761"/>
                <a:ext cx="165569"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929853" y="1856708"/>
                <a:ext cx="1334299" cy="369332"/>
              </a:xfrm>
              <a:prstGeom prst="rect">
                <a:avLst/>
              </a:prstGeom>
              <a:noFill/>
            </p:spPr>
            <p:txBody>
              <a:bodyPr wrap="square" rtlCol="0">
                <a:spAutoFit/>
              </a:bodyPr>
              <a:lstStyle/>
              <a:p>
                <a:r>
                  <a:rPr lang="en-US" b="1" dirty="0" smtClean="0">
                    <a:solidFill>
                      <a:srgbClr val="002060"/>
                    </a:solidFill>
                    <a:latin typeface="Arial"/>
                  </a:rPr>
                  <a:t>PHASE II</a:t>
                </a:r>
                <a:endParaRPr lang="en-US" b="1" dirty="0">
                  <a:solidFill>
                    <a:srgbClr val="002060"/>
                  </a:solidFill>
                  <a:latin typeface="Arial"/>
                </a:endParaRPr>
              </a:p>
            </p:txBody>
          </p:sp>
          <p:cxnSp>
            <p:nvCxnSpPr>
              <p:cNvPr id="86" name="Straight Connector 85"/>
              <p:cNvCxnSpPr>
                <a:stCxn id="67" idx="3"/>
              </p:cNvCxnSpPr>
              <p:nvPr/>
            </p:nvCxnSpPr>
            <p:spPr>
              <a:xfrm>
                <a:off x="5994428" y="3380676"/>
                <a:ext cx="489495" cy="1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endCxn id="74" idx="0"/>
              </p:cNvCxnSpPr>
              <p:nvPr/>
            </p:nvCxnSpPr>
            <p:spPr>
              <a:xfrm>
                <a:off x="6476883" y="3380676"/>
                <a:ext cx="0" cy="821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endCxn id="9" idx="1"/>
              </p:cNvCxnSpPr>
              <p:nvPr/>
            </p:nvCxnSpPr>
            <p:spPr>
              <a:xfrm>
                <a:off x="0" y="2517721"/>
                <a:ext cx="15499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0" idx="1"/>
              </p:cNvCxnSpPr>
              <p:nvPr/>
            </p:nvCxnSpPr>
            <p:spPr>
              <a:xfrm>
                <a:off x="0" y="4610267"/>
                <a:ext cx="15499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934446" y="2560608"/>
                <a:ext cx="209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934446" y="4118083"/>
                <a:ext cx="209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934446" y="5164761"/>
                <a:ext cx="209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60" idx="0"/>
              </p:cNvCxnSpPr>
              <p:nvPr/>
            </p:nvCxnSpPr>
            <p:spPr>
              <a:xfrm>
                <a:off x="4738664" y="3357889"/>
                <a:ext cx="0" cy="1327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p:cNvCxnSpPr/>
            <p:nvPr/>
          </p:nvCxnSpPr>
          <p:spPr>
            <a:xfrm>
              <a:off x="5512782" y="4257539"/>
              <a:ext cx="15499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3"/>
          <a:stretch>
            <a:fillRect/>
          </a:stretch>
        </p:blipFill>
        <p:spPr>
          <a:xfrm>
            <a:off x="432457" y="88333"/>
            <a:ext cx="8279086" cy="1347333"/>
          </a:xfrm>
          <a:prstGeom prst="rect">
            <a:avLst/>
          </a:prstGeom>
        </p:spPr>
      </p:pic>
    </p:spTree>
    <p:extLst>
      <p:ext uri="{BB962C8B-B14F-4D97-AF65-F5344CB8AC3E}">
        <p14:creationId xmlns:p14="http://schemas.microsoft.com/office/powerpoint/2010/main" val="1622806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lgn="ctr">
              <a:buNone/>
            </a:pPr>
            <a:r>
              <a:rPr lang="en-US" sz="3000" b="1" dirty="0" smtClean="0">
                <a:solidFill>
                  <a:srgbClr val="C00000"/>
                </a:solidFill>
              </a:rPr>
              <a:t>What Site Inspectors are </a:t>
            </a:r>
            <a:r>
              <a:rPr lang="en-US" sz="3000" b="1" u="sng" dirty="0" smtClean="0">
                <a:solidFill>
                  <a:srgbClr val="C00000"/>
                </a:solidFill>
              </a:rPr>
              <a:t>NOT</a:t>
            </a:r>
            <a:r>
              <a:rPr lang="en-US" sz="3000" b="1" dirty="0" smtClean="0">
                <a:solidFill>
                  <a:srgbClr val="C00000"/>
                </a:solidFill>
              </a:rPr>
              <a:t> there to do:</a:t>
            </a:r>
          </a:p>
          <a:p>
            <a:pPr marL="0" indent="0">
              <a:buNone/>
            </a:pPr>
            <a:endParaRPr lang="en-US" sz="800" dirty="0" smtClean="0"/>
          </a:p>
          <a:p>
            <a:pPr>
              <a:buFontTx/>
              <a:buChar char="-"/>
            </a:pPr>
            <a:r>
              <a:rPr lang="en-US" sz="2800" dirty="0" smtClean="0"/>
              <a:t>Self identify damages</a:t>
            </a:r>
          </a:p>
          <a:p>
            <a:pPr>
              <a:buFontTx/>
              <a:buChar char="-"/>
            </a:pPr>
            <a:r>
              <a:rPr lang="en-US" sz="2800" dirty="0" smtClean="0"/>
              <a:t>Proceed to damaged sites alone</a:t>
            </a:r>
          </a:p>
          <a:p>
            <a:pPr>
              <a:buFontTx/>
              <a:buChar char="-"/>
            </a:pPr>
            <a:r>
              <a:rPr lang="en-US" sz="2800" dirty="0" smtClean="0"/>
              <a:t>Inspect sites not identified on the Work Order</a:t>
            </a:r>
          </a:p>
          <a:p>
            <a:pPr>
              <a:buFontTx/>
              <a:buChar char="-"/>
            </a:pPr>
            <a:r>
              <a:rPr lang="en-US" sz="2800" dirty="0" smtClean="0"/>
              <a:t>Determine and/or discuss FEMA eligibility</a:t>
            </a:r>
          </a:p>
          <a:p>
            <a:pPr>
              <a:buFontTx/>
              <a:buChar char="-"/>
            </a:pPr>
            <a:endParaRPr lang="en-US" dirty="0"/>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7230074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p:txBody>
          <a:bodyPr/>
          <a:lstStyle/>
          <a:p>
            <a:pPr marL="0" indent="0" algn="ctr">
              <a:buNone/>
            </a:pPr>
            <a:r>
              <a:rPr lang="en-US" sz="3000" b="1" dirty="0" smtClean="0">
                <a:solidFill>
                  <a:srgbClr val="C00000"/>
                </a:solidFill>
              </a:rPr>
              <a:t>Activity – The FEMA Site Inspector Position Assist:</a:t>
            </a:r>
          </a:p>
          <a:p>
            <a:pPr marL="0" indent="0">
              <a:buNone/>
            </a:pPr>
            <a:endParaRPr lang="en-US" sz="800" dirty="0" smtClean="0"/>
          </a:p>
        </p:txBody>
      </p:sp>
      <p:pic>
        <p:nvPicPr>
          <p:cNvPr id="5" name="Picture 4"/>
          <p:cNvPicPr>
            <a:picLocks noChangeAspect="1"/>
          </p:cNvPicPr>
          <p:nvPr/>
        </p:nvPicPr>
        <p:blipFill>
          <a:blip r:embed="rId3"/>
          <a:stretch>
            <a:fillRect/>
          </a:stretch>
        </p:blipFill>
        <p:spPr>
          <a:xfrm>
            <a:off x="2355477" y="2665646"/>
            <a:ext cx="4597414" cy="3643079"/>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570431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Introduction to the FEMA Site Inspector</a:t>
            </a:r>
            <a:endParaRPr lang="en-US" sz="3200" dirty="0"/>
          </a:p>
        </p:txBody>
      </p:sp>
      <p:sp>
        <p:nvSpPr>
          <p:cNvPr id="3" name="Content Placeholder 2"/>
          <p:cNvSpPr>
            <a:spLocks noGrp="1"/>
          </p:cNvSpPr>
          <p:nvPr>
            <p:ph idx="1"/>
          </p:nvPr>
        </p:nvSpPr>
        <p:spPr>
          <a:xfrm>
            <a:off x="457200" y="1565564"/>
            <a:ext cx="8229600" cy="4560599"/>
          </a:xfrm>
        </p:spPr>
        <p:txBody>
          <a:bodyPr/>
          <a:lstStyle/>
          <a:p>
            <a:pPr marL="0" indent="0">
              <a:buNone/>
            </a:pPr>
            <a:r>
              <a:rPr lang="en-US" sz="3000" b="1" dirty="0" smtClean="0">
                <a:solidFill>
                  <a:srgbClr val="C00000"/>
                </a:solidFill>
              </a:rPr>
              <a:t>Applicant Consideration: What if sites are missing from the FEMA Work Order?</a:t>
            </a:r>
          </a:p>
          <a:p>
            <a:pPr marL="0" indent="0">
              <a:buNone/>
            </a:pPr>
            <a:endParaRPr lang="en-US" sz="800" dirty="0" smtClean="0"/>
          </a:p>
          <a:p>
            <a:pPr>
              <a:buFontTx/>
              <a:buChar char="-"/>
            </a:pPr>
            <a:r>
              <a:rPr lang="en-US" sz="2800" dirty="0" smtClean="0"/>
              <a:t>The Site may be located </a:t>
            </a:r>
            <a:r>
              <a:rPr lang="en-US" sz="2800" smtClean="0"/>
              <a:t>on a separate work </a:t>
            </a:r>
            <a:r>
              <a:rPr lang="en-US" sz="2800" dirty="0" smtClean="0"/>
              <a:t>order.</a:t>
            </a:r>
          </a:p>
          <a:p>
            <a:pPr>
              <a:buFontTx/>
              <a:buChar char="-"/>
            </a:pPr>
            <a:r>
              <a:rPr lang="en-US" sz="2800" dirty="0" smtClean="0"/>
              <a:t>The missing site may not have been identified on the Damage Inventory.</a:t>
            </a:r>
          </a:p>
          <a:p>
            <a:pPr>
              <a:buFontTx/>
              <a:buChar char="-"/>
            </a:pPr>
            <a:r>
              <a:rPr lang="en-US" sz="2800" dirty="0" smtClean="0"/>
              <a:t>Damage was not inventoried within 60 Days of the Recovery Scoping Meeting (RSM)</a:t>
            </a:r>
          </a:p>
          <a:p>
            <a:pPr marL="0" indent="0">
              <a:buNone/>
            </a:pPr>
            <a:endParaRPr lang="en-US" b="1" dirty="0"/>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297882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a:t>
            </a:r>
            <a:r>
              <a:rPr lang="en-US" sz="3200" b="1" dirty="0" smtClean="0">
                <a:solidFill>
                  <a:srgbClr val="0070C0"/>
                </a:solidFill>
              </a:rPr>
              <a:t>Forms and Tools</a:t>
            </a:r>
            <a:endParaRPr lang="en-US" sz="3200" dirty="0"/>
          </a:p>
        </p:txBody>
      </p:sp>
      <p:sp>
        <p:nvSpPr>
          <p:cNvPr id="3" name="Content Placeholder 2"/>
          <p:cNvSpPr>
            <a:spLocks noGrp="1"/>
          </p:cNvSpPr>
          <p:nvPr>
            <p:ph idx="1"/>
          </p:nvPr>
        </p:nvSpPr>
        <p:spPr/>
        <p:txBody>
          <a:bodyPr/>
          <a:lstStyle/>
          <a:p>
            <a:pPr marL="0" indent="0">
              <a:buNone/>
            </a:pPr>
            <a:r>
              <a:rPr lang="en-US" sz="3000" b="1" dirty="0" smtClean="0">
                <a:solidFill>
                  <a:srgbClr val="C00000"/>
                </a:solidFill>
              </a:rPr>
              <a:t>In the Field, FEMA Site Inspectors use:</a:t>
            </a:r>
          </a:p>
          <a:p>
            <a:pPr marL="0" indent="0">
              <a:buNone/>
            </a:pPr>
            <a:endParaRPr lang="en-US" sz="1000" b="1" dirty="0" smtClean="0">
              <a:solidFill>
                <a:srgbClr val="C00000"/>
              </a:solidFill>
            </a:endParaRPr>
          </a:p>
          <a:p>
            <a:pPr>
              <a:buFont typeface="Arial" panose="020B0604020202020204" pitchFamily="34" charset="0"/>
              <a:buChar char="•"/>
            </a:pPr>
            <a:r>
              <a:rPr lang="en-US" sz="2800" dirty="0" smtClean="0"/>
              <a:t>Site Inspection Report Forms</a:t>
            </a:r>
          </a:p>
          <a:p>
            <a:pPr marL="0" indent="0">
              <a:buNone/>
            </a:pPr>
            <a:endParaRPr lang="en-US" sz="2800" dirty="0" smtClean="0"/>
          </a:p>
          <a:p>
            <a:pPr>
              <a:buFont typeface="Arial" panose="020B0604020202020204" pitchFamily="34" charset="0"/>
              <a:buChar char="•"/>
            </a:pPr>
            <a:r>
              <a:rPr lang="en-US" sz="2800" dirty="0" smtClean="0"/>
              <a:t>Tools:</a:t>
            </a:r>
          </a:p>
          <a:p>
            <a:pPr marL="0" indent="0">
              <a:buNone/>
            </a:pPr>
            <a:r>
              <a:rPr lang="en-US" sz="2800" dirty="0" smtClean="0"/>
              <a:t>    - Hazardous Tree Calculator</a:t>
            </a:r>
          </a:p>
          <a:p>
            <a:pPr marL="0" indent="0">
              <a:buNone/>
            </a:pPr>
            <a:r>
              <a:rPr lang="en-US" sz="2800" dirty="0"/>
              <a:t> </a:t>
            </a:r>
            <a:r>
              <a:rPr lang="en-US" sz="2800" dirty="0" smtClean="0"/>
              <a:t>   - GPS Distance Calculator</a:t>
            </a:r>
          </a:p>
          <a:p>
            <a:pPr marL="0" indent="0">
              <a:buNone/>
            </a:pPr>
            <a:r>
              <a:rPr lang="en-US" sz="2800" dirty="0"/>
              <a:t> </a:t>
            </a:r>
            <a:r>
              <a:rPr lang="en-US" sz="2800" dirty="0" smtClean="0"/>
              <a:t>   - Calculations and Conversions Tool</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4644953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p:txBody>
          <a:bodyPr/>
          <a:lstStyle/>
          <a:p>
            <a:pPr marL="0" indent="0">
              <a:buNone/>
            </a:pPr>
            <a:r>
              <a:rPr lang="en-US" sz="3000" b="1" dirty="0" smtClean="0">
                <a:solidFill>
                  <a:srgbClr val="C00000"/>
                </a:solidFill>
              </a:rPr>
              <a:t>Can forms and tools be useful to Applicants and Recipients too?</a:t>
            </a:r>
          </a:p>
          <a:p>
            <a:pPr>
              <a:buFontTx/>
              <a:buChar char="-"/>
            </a:pPr>
            <a:endParaRPr lang="en-US" sz="1100" dirty="0" smtClean="0"/>
          </a:p>
          <a:p>
            <a:pPr>
              <a:buFontTx/>
              <a:buChar char="-"/>
            </a:pPr>
            <a:r>
              <a:rPr lang="en-US" sz="2800" dirty="0" smtClean="0"/>
              <a:t>Reference Documents</a:t>
            </a:r>
          </a:p>
          <a:p>
            <a:pPr>
              <a:buFontTx/>
              <a:buChar char="-"/>
            </a:pPr>
            <a:r>
              <a:rPr lang="en-US" sz="2800" dirty="0" smtClean="0"/>
              <a:t>A component of the Project Specific File</a:t>
            </a:r>
          </a:p>
          <a:p>
            <a:pPr>
              <a:buFontTx/>
              <a:buChar char="-"/>
            </a:pPr>
            <a:r>
              <a:rPr lang="en-US" sz="2800" dirty="0" smtClean="0"/>
              <a:t>Provision of conversion factors</a:t>
            </a:r>
          </a:p>
          <a:p>
            <a:pPr marL="0" indent="0">
              <a:buNone/>
            </a:pPr>
            <a:endParaRPr lang="en-US" sz="1100" dirty="0" smtClean="0"/>
          </a:p>
          <a:p>
            <a:pPr marL="0" indent="0">
              <a:buNone/>
            </a:pPr>
            <a:r>
              <a:rPr lang="en-US" sz="2800" b="1" dirty="0" smtClean="0">
                <a:solidFill>
                  <a:srgbClr val="C00000"/>
                </a:solidFill>
              </a:rPr>
              <a:t>*** Applicants may use the forms and tools to simplify work.</a:t>
            </a:r>
          </a:p>
          <a:p>
            <a:pPr>
              <a:buFontTx/>
              <a:buChar char="-"/>
            </a:pPr>
            <a:endParaRPr lang="en-US" sz="2800" dirty="0" smtClean="0"/>
          </a:p>
          <a:p>
            <a:pPr>
              <a:buFontTx/>
              <a:buChar char="-"/>
            </a:pPr>
            <a:endParaRPr lang="en-US" dirty="0"/>
          </a:p>
        </p:txBody>
      </p:sp>
      <p:pic>
        <p:nvPicPr>
          <p:cNvPr id="4" name="Picture 3"/>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933645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5" name="Content Placeholder 4"/>
          <p:cNvSpPr>
            <a:spLocks noGrp="1"/>
          </p:cNvSpPr>
          <p:nvPr>
            <p:ph idx="1"/>
          </p:nvPr>
        </p:nvSpPr>
        <p:spPr/>
        <p:txBody>
          <a:bodyPr/>
          <a:lstStyle/>
          <a:p>
            <a:pPr marL="0" indent="0">
              <a:buNone/>
            </a:pPr>
            <a:r>
              <a:rPr lang="en-US" sz="3000" b="1" dirty="0" smtClean="0">
                <a:solidFill>
                  <a:srgbClr val="C00000"/>
                </a:solidFill>
              </a:rPr>
              <a:t>Overview: Site Inspection Report Forms</a:t>
            </a:r>
          </a:p>
          <a:p>
            <a:r>
              <a:rPr lang="en-US" sz="2800" dirty="0" smtClean="0"/>
              <a:t>Specific to the category of work (A-G)</a:t>
            </a:r>
          </a:p>
          <a:p>
            <a:r>
              <a:rPr lang="en-US" sz="2800" dirty="0" smtClean="0"/>
              <a:t>Specialized to the type of work</a:t>
            </a:r>
          </a:p>
          <a:p>
            <a:r>
              <a:rPr lang="en-US" sz="2800" dirty="0" smtClean="0"/>
              <a:t>Address Special Considerations</a:t>
            </a:r>
          </a:p>
          <a:p>
            <a:r>
              <a:rPr lang="en-US" sz="2800" dirty="0" smtClean="0"/>
              <a:t>Capture: </a:t>
            </a:r>
          </a:p>
          <a:p>
            <a:pPr marL="0" indent="0">
              <a:buNone/>
            </a:pPr>
            <a:r>
              <a:rPr lang="en-US" sz="2400" dirty="0"/>
              <a:t> </a:t>
            </a:r>
            <a:r>
              <a:rPr lang="en-US" sz="2400" dirty="0" smtClean="0"/>
              <a:t>   </a:t>
            </a:r>
            <a:r>
              <a:rPr lang="en-US" sz="2200" dirty="0" smtClean="0"/>
              <a:t>- </a:t>
            </a:r>
            <a:r>
              <a:rPr lang="en-US" sz="2400" dirty="0" smtClean="0"/>
              <a:t>GPS Coordinates</a:t>
            </a:r>
          </a:p>
          <a:p>
            <a:pPr marL="0" indent="0">
              <a:buNone/>
            </a:pPr>
            <a:r>
              <a:rPr lang="en-US" sz="2400" dirty="0"/>
              <a:t> </a:t>
            </a:r>
            <a:r>
              <a:rPr lang="en-US" sz="2400" dirty="0" smtClean="0"/>
              <a:t>    - Date and cause of damage</a:t>
            </a:r>
          </a:p>
          <a:p>
            <a:pPr marL="0" indent="0">
              <a:buNone/>
            </a:pPr>
            <a:r>
              <a:rPr lang="en-US" sz="2400" dirty="0"/>
              <a:t> </a:t>
            </a:r>
            <a:r>
              <a:rPr lang="en-US" sz="2400" dirty="0" smtClean="0"/>
              <a:t>    - Damaged components </a:t>
            </a:r>
          </a:p>
          <a:p>
            <a:pPr marL="0" indent="0">
              <a:buNone/>
            </a:pPr>
            <a:r>
              <a:rPr lang="en-US" sz="2400" dirty="0"/>
              <a:t> </a:t>
            </a:r>
            <a:r>
              <a:rPr lang="en-US" sz="2400" dirty="0" smtClean="0"/>
              <a:t>    - Damage dimensions</a:t>
            </a:r>
          </a:p>
          <a:p>
            <a:pPr>
              <a:buFontTx/>
              <a:buChar char="-"/>
            </a:pPr>
            <a:endParaRPr lang="en-US" dirty="0"/>
          </a:p>
        </p:txBody>
      </p:sp>
      <p:pic>
        <p:nvPicPr>
          <p:cNvPr id="2" name="Picture 1"/>
          <p:cNvPicPr>
            <a:picLocks noChangeAspect="1"/>
          </p:cNvPicPr>
          <p:nvPr/>
        </p:nvPicPr>
        <p:blipFill>
          <a:blip r:embed="rId3"/>
          <a:stretch>
            <a:fillRect/>
          </a:stretch>
        </p:blipFill>
        <p:spPr>
          <a:xfrm>
            <a:off x="4909940" y="3662531"/>
            <a:ext cx="3329185" cy="2349332"/>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0342141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5" name="Content Placeholder 4"/>
          <p:cNvSpPr>
            <a:spLocks noGrp="1"/>
          </p:cNvSpPr>
          <p:nvPr>
            <p:ph idx="1"/>
          </p:nvPr>
        </p:nvSpPr>
        <p:spPr>
          <a:xfrm>
            <a:off x="457200" y="1417638"/>
            <a:ext cx="8229600" cy="4708525"/>
          </a:xfrm>
        </p:spPr>
        <p:txBody>
          <a:bodyPr/>
          <a:lstStyle/>
          <a:p>
            <a:pPr marL="0" indent="0" algn="ctr">
              <a:buNone/>
            </a:pPr>
            <a:r>
              <a:rPr lang="en-US" sz="3000" b="1" dirty="0" smtClean="0">
                <a:solidFill>
                  <a:srgbClr val="C00000"/>
                </a:solidFill>
              </a:rPr>
              <a:t>Forms Overview</a:t>
            </a:r>
            <a:endParaRPr lang="en-US" sz="3000" b="1" dirty="0">
              <a:solidFill>
                <a:srgbClr val="C00000"/>
              </a:solidFill>
            </a:endParaRPr>
          </a:p>
        </p:txBody>
      </p:sp>
      <p:pic>
        <p:nvPicPr>
          <p:cNvPr id="12" name="Picture 11"/>
          <p:cNvPicPr>
            <a:picLocks noChangeAspect="1"/>
          </p:cNvPicPr>
          <p:nvPr/>
        </p:nvPicPr>
        <p:blipFill>
          <a:blip r:embed="rId3"/>
          <a:stretch>
            <a:fillRect/>
          </a:stretch>
        </p:blipFill>
        <p:spPr>
          <a:xfrm>
            <a:off x="182880" y="2065395"/>
            <a:ext cx="8778240" cy="3413011"/>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728400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333500"/>
            <a:ext cx="8229600" cy="4602163"/>
          </a:xfrm>
        </p:spPr>
        <p:txBody>
          <a:bodyPr/>
          <a:lstStyle/>
          <a:p>
            <a:pPr marL="0" indent="0" algn="ctr">
              <a:buNone/>
            </a:pPr>
            <a:r>
              <a:rPr lang="en-US" sz="3000" b="1" dirty="0" smtClean="0">
                <a:solidFill>
                  <a:srgbClr val="C00000"/>
                </a:solidFill>
              </a:rPr>
              <a:t>Tools: Hazardous Tree Calculator</a:t>
            </a:r>
          </a:p>
          <a:p>
            <a:pPr marL="0" indent="0" algn="ctr">
              <a:buNone/>
            </a:pPr>
            <a:endParaRPr lang="en-US" b="1" dirty="0">
              <a:solidFill>
                <a:srgbClr val="C00000"/>
              </a:solidFill>
            </a:endParaRPr>
          </a:p>
        </p:txBody>
      </p:sp>
      <p:pic>
        <p:nvPicPr>
          <p:cNvPr id="5" name="Picture 4"/>
          <p:cNvPicPr>
            <a:picLocks noChangeAspect="1"/>
          </p:cNvPicPr>
          <p:nvPr/>
        </p:nvPicPr>
        <p:blipFill>
          <a:blip r:embed="rId3"/>
          <a:stretch>
            <a:fillRect/>
          </a:stretch>
        </p:blipFill>
        <p:spPr>
          <a:xfrm>
            <a:off x="1354950" y="1874203"/>
            <a:ext cx="6434099" cy="4297680"/>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2864882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304925"/>
            <a:ext cx="8229600" cy="4602163"/>
          </a:xfrm>
        </p:spPr>
        <p:txBody>
          <a:bodyPr/>
          <a:lstStyle/>
          <a:p>
            <a:pPr marL="0" indent="0" algn="ctr">
              <a:buNone/>
            </a:pPr>
            <a:r>
              <a:rPr lang="en-US" sz="3000" b="1" dirty="0" smtClean="0">
                <a:solidFill>
                  <a:srgbClr val="C00000"/>
                </a:solidFill>
              </a:rPr>
              <a:t>Tools: GPS Distance Calculator</a:t>
            </a:r>
            <a:endParaRPr lang="en-US" sz="3000" b="1" dirty="0">
              <a:solidFill>
                <a:srgbClr val="C00000"/>
              </a:solidFill>
            </a:endParaRPr>
          </a:p>
        </p:txBody>
      </p:sp>
      <p:pic>
        <p:nvPicPr>
          <p:cNvPr id="5" name="Picture 4"/>
          <p:cNvPicPr>
            <a:picLocks noChangeAspect="1"/>
          </p:cNvPicPr>
          <p:nvPr/>
        </p:nvPicPr>
        <p:blipFill>
          <a:blip r:embed="rId3"/>
          <a:stretch>
            <a:fillRect/>
          </a:stretch>
        </p:blipFill>
        <p:spPr>
          <a:xfrm>
            <a:off x="1478322" y="1826241"/>
            <a:ext cx="6187356" cy="4206240"/>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6242667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304925"/>
            <a:ext cx="8229600" cy="4602163"/>
          </a:xfrm>
        </p:spPr>
        <p:txBody>
          <a:bodyPr/>
          <a:lstStyle/>
          <a:p>
            <a:pPr marL="0" indent="0" algn="ctr">
              <a:buNone/>
            </a:pPr>
            <a:r>
              <a:rPr lang="en-US" sz="3000" b="1" dirty="0" smtClean="0">
                <a:solidFill>
                  <a:srgbClr val="C00000"/>
                </a:solidFill>
              </a:rPr>
              <a:t>Tools: Areas of Shapes/Volumes</a:t>
            </a:r>
            <a:endParaRPr lang="en-US" sz="3000" b="1" dirty="0">
              <a:solidFill>
                <a:srgbClr val="C00000"/>
              </a:solidFill>
            </a:endParaRPr>
          </a:p>
        </p:txBody>
      </p:sp>
      <p:pic>
        <p:nvPicPr>
          <p:cNvPr id="5" name="Picture 4"/>
          <p:cNvPicPr>
            <a:picLocks noChangeAspect="1"/>
          </p:cNvPicPr>
          <p:nvPr/>
        </p:nvPicPr>
        <p:blipFill>
          <a:blip r:embed="rId3"/>
          <a:stretch>
            <a:fillRect/>
          </a:stretch>
        </p:blipFill>
        <p:spPr>
          <a:xfrm>
            <a:off x="863782" y="1812138"/>
            <a:ext cx="3496521" cy="4297680"/>
          </a:xfrm>
          <a:prstGeom prst="rect">
            <a:avLst/>
          </a:prstGeom>
        </p:spPr>
      </p:pic>
      <p:pic>
        <p:nvPicPr>
          <p:cNvPr id="6" name="Picture 5"/>
          <p:cNvPicPr>
            <a:picLocks noChangeAspect="1"/>
          </p:cNvPicPr>
          <p:nvPr/>
        </p:nvPicPr>
        <p:blipFill>
          <a:blip r:embed="rId4"/>
          <a:stretch>
            <a:fillRect/>
          </a:stretch>
        </p:blipFill>
        <p:spPr>
          <a:xfrm>
            <a:off x="4934912" y="1812138"/>
            <a:ext cx="3291578" cy="4297680"/>
          </a:xfrm>
          <a:prstGeom prst="rect">
            <a:avLst/>
          </a:prstGeom>
        </p:spPr>
      </p:pic>
      <p:pic>
        <p:nvPicPr>
          <p:cNvPr id="7" name="Picture 6"/>
          <p:cNvPicPr>
            <a:picLocks noChangeAspect="1"/>
          </p:cNvPicPr>
          <p:nvPr/>
        </p:nvPicPr>
        <p:blipFill>
          <a:blip r:embed="rId5"/>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251802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4708525"/>
          </a:xfrm>
        </p:spPr>
        <p:txBody>
          <a:bodyPr/>
          <a:lstStyle/>
          <a:p>
            <a:pPr marL="0" indent="0" algn="ctr">
              <a:buNone/>
            </a:pPr>
            <a:r>
              <a:rPr lang="en-US" sz="3000" b="1" dirty="0" smtClean="0">
                <a:solidFill>
                  <a:srgbClr val="C00000"/>
                </a:solidFill>
              </a:rPr>
              <a:t>OBJECTIVES</a:t>
            </a:r>
          </a:p>
          <a:p>
            <a:pPr>
              <a:buFont typeface="Arial" panose="020B0604020202020204" pitchFamily="34" charset="0"/>
              <a:buChar char="•"/>
            </a:pPr>
            <a:r>
              <a:rPr lang="en-US" sz="2400" dirty="0"/>
              <a:t>C</a:t>
            </a:r>
            <a:r>
              <a:rPr lang="en-US" sz="2400" dirty="0" smtClean="0"/>
              <a:t>apture </a:t>
            </a:r>
            <a:r>
              <a:rPr lang="en-US" sz="2400" dirty="0"/>
              <a:t>Applicant’s disaster related damage and determine eligibility within 60 days of the Recovery Scoping Meeting (RSM) </a:t>
            </a:r>
            <a:r>
              <a:rPr lang="en-US" sz="2400" dirty="0" smtClean="0"/>
              <a:t>through:</a:t>
            </a:r>
          </a:p>
          <a:p>
            <a:pPr lvl="1">
              <a:buFont typeface="Wingdings" panose="05000000000000000000" pitchFamily="2" charset="2"/>
              <a:buChar char="ü"/>
            </a:pPr>
            <a:r>
              <a:rPr lang="en-US" sz="2000" dirty="0" smtClean="0"/>
              <a:t>Logically Group Damage Line Items Into Projects</a:t>
            </a:r>
          </a:p>
          <a:p>
            <a:pPr lvl="1">
              <a:buFont typeface="Wingdings" panose="05000000000000000000" pitchFamily="2" charset="2"/>
              <a:buChar char="ü"/>
            </a:pPr>
            <a:r>
              <a:rPr lang="en-US" sz="2000" dirty="0" smtClean="0"/>
              <a:t>Complete Site Inspections</a:t>
            </a:r>
          </a:p>
          <a:p>
            <a:pPr lvl="1">
              <a:buFont typeface="Wingdings" panose="05000000000000000000" pitchFamily="2" charset="2"/>
              <a:buChar char="ü"/>
            </a:pPr>
            <a:r>
              <a:rPr lang="en-US" sz="2000" dirty="0" smtClean="0"/>
              <a:t>Applicants Receive Essential Elements of Information Requests</a:t>
            </a:r>
          </a:p>
          <a:p>
            <a:pPr lvl="1">
              <a:buFont typeface="Wingdings" panose="05000000000000000000" pitchFamily="2" charset="2"/>
              <a:buChar char="ü"/>
            </a:pPr>
            <a:r>
              <a:rPr lang="en-US" sz="2000" dirty="0" smtClean="0"/>
              <a:t>Applicants Fulfill Document Disclosure Through EEI Process</a:t>
            </a:r>
          </a:p>
          <a:p>
            <a:pPr lvl="1">
              <a:buFont typeface="Wingdings" panose="05000000000000000000" pitchFamily="2" charset="2"/>
              <a:buChar char="ü"/>
            </a:pPr>
            <a:r>
              <a:rPr lang="en-US" sz="2000" dirty="0" smtClean="0"/>
              <a:t>Applicant Agreement to Damage Description and Dimensions for Standard and Specialized Projects. </a:t>
            </a:r>
          </a:p>
          <a:p>
            <a:pPr>
              <a:buFont typeface="Arial" panose="020B0604020202020204" pitchFamily="34" charset="0"/>
              <a:buChar char="•"/>
            </a:pPr>
            <a:endParaRPr lang="en-US" sz="2400" b="1" dirty="0" smtClean="0"/>
          </a:p>
        </p:txBody>
      </p:sp>
      <p:pic>
        <p:nvPicPr>
          <p:cNvPr id="6" name="Picture 5"/>
          <p:cNvPicPr>
            <a:picLocks noChangeAspect="1"/>
          </p:cNvPicPr>
          <p:nvPr/>
        </p:nvPicPr>
        <p:blipFill>
          <a:blip r:embed="rId3"/>
          <a:stretch>
            <a:fillRect/>
          </a:stretch>
        </p:blipFill>
        <p:spPr>
          <a:xfrm>
            <a:off x="432457" y="135958"/>
            <a:ext cx="8279086" cy="1347333"/>
          </a:xfrm>
          <a:prstGeom prst="rect">
            <a:avLst/>
          </a:prstGeom>
        </p:spPr>
      </p:pic>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952859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91245" y="2042241"/>
            <a:ext cx="3761510" cy="447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303338"/>
            <a:ext cx="8229600" cy="4708525"/>
          </a:xfrm>
        </p:spPr>
        <p:txBody>
          <a:bodyPr/>
          <a:lstStyle/>
          <a:p>
            <a:pPr marL="0" indent="0" algn="ctr">
              <a:buNone/>
            </a:pPr>
            <a:r>
              <a:rPr lang="en-US" sz="3000" b="1" dirty="0" smtClean="0">
                <a:solidFill>
                  <a:srgbClr val="C00000"/>
                </a:solidFill>
              </a:rPr>
              <a:t>Tools: Calculations</a:t>
            </a:r>
            <a:endParaRPr lang="en-US" sz="3000" b="1" dirty="0">
              <a:solidFill>
                <a:srgbClr val="C000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27298428"/>
              </p:ext>
            </p:extLst>
          </p:nvPr>
        </p:nvGraphicFramePr>
        <p:xfrm>
          <a:off x="2586038" y="1814916"/>
          <a:ext cx="3976687" cy="4735110"/>
        </p:xfrm>
        <a:graphic>
          <a:graphicData uri="http://schemas.openxmlformats.org/presentationml/2006/ole">
            <mc:AlternateContent xmlns:mc="http://schemas.openxmlformats.org/markup-compatibility/2006">
              <mc:Choice xmlns:v="urn:schemas-microsoft-com:vml" Requires="v">
                <p:oleObj spid="_x0000_s2133" name="Worksheet" r:id="rId5" imgW="6143584" imgH="7315200" progId="Excel.Sheet.12">
                  <p:embed/>
                </p:oleObj>
              </mc:Choice>
              <mc:Fallback>
                <p:oleObj name="Worksheet" r:id="rId5" imgW="6143584" imgH="7315200" progId="Excel.Sheet.12">
                  <p:embed/>
                  <p:pic>
                    <p:nvPicPr>
                      <p:cNvPr id="0" name=""/>
                      <p:cNvPicPr/>
                      <p:nvPr/>
                    </p:nvPicPr>
                    <p:blipFill>
                      <a:blip r:embed="rId6"/>
                      <a:stretch>
                        <a:fillRect/>
                      </a:stretch>
                    </p:blipFill>
                    <p:spPr>
                      <a:xfrm>
                        <a:off x="2586038" y="1814916"/>
                        <a:ext cx="3976687" cy="4735110"/>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3709414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3438" y="2112579"/>
            <a:ext cx="7475162" cy="354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417638"/>
            <a:ext cx="8229600" cy="4708525"/>
          </a:xfrm>
        </p:spPr>
        <p:txBody>
          <a:bodyPr/>
          <a:lstStyle/>
          <a:p>
            <a:pPr marL="0" indent="0" algn="ctr">
              <a:buNone/>
            </a:pPr>
            <a:r>
              <a:rPr lang="en-US" sz="3000" b="1" dirty="0" smtClean="0">
                <a:solidFill>
                  <a:srgbClr val="C00000"/>
                </a:solidFill>
              </a:rPr>
              <a:t>Tools: Conversions</a:t>
            </a:r>
          </a:p>
          <a:p>
            <a:pPr marL="0" indent="0" algn="ctr">
              <a:buNone/>
            </a:pPr>
            <a:endParaRPr lang="en-US" b="1" dirty="0">
              <a:solidFill>
                <a:srgbClr val="C00000"/>
              </a:solidFill>
            </a:endParaRPr>
          </a:p>
        </p:txBody>
      </p:sp>
      <p:pic>
        <p:nvPicPr>
          <p:cNvPr id="5" name="Picture 4"/>
          <p:cNvPicPr>
            <a:picLocks noChangeAspect="1"/>
          </p:cNvPicPr>
          <p:nvPr/>
        </p:nvPicPr>
        <p:blipFill>
          <a:blip r:embed="rId3"/>
          <a:stretch>
            <a:fillRect/>
          </a:stretch>
        </p:blipFill>
        <p:spPr>
          <a:xfrm>
            <a:off x="447675" y="1933936"/>
            <a:ext cx="8229600" cy="3897361"/>
          </a:xfrm>
          <a:prstGeom prst="rect">
            <a:avLst/>
          </a:prstGeom>
        </p:spPr>
      </p:pic>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9985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93671" y="1640767"/>
            <a:ext cx="3487487" cy="4579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a:blip r:embed="rId3"/>
          <a:stretch>
            <a:fillRect/>
          </a:stretch>
        </p:blipFill>
        <p:spPr>
          <a:xfrm>
            <a:off x="4793672" y="1640767"/>
            <a:ext cx="3487487" cy="4663440"/>
          </a:xfrm>
          <a:prstGeom prst="rect">
            <a:avLst/>
          </a:prstGeom>
        </p:spPr>
      </p:pic>
      <p:sp>
        <p:nvSpPr>
          <p:cNvPr id="8" name="Rectangle 7"/>
          <p:cNvSpPr/>
          <p:nvPr/>
        </p:nvSpPr>
        <p:spPr>
          <a:xfrm>
            <a:off x="332506" y="1832264"/>
            <a:ext cx="4045903" cy="4116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32506" y="1832263"/>
            <a:ext cx="4079641" cy="4114800"/>
          </a:xfrm>
          <a:prstGeom prst="rect">
            <a:avLst/>
          </a:prstGeom>
        </p:spPr>
      </p:pic>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209675"/>
            <a:ext cx="8229600" cy="4525963"/>
          </a:xfrm>
        </p:spPr>
        <p:txBody>
          <a:bodyPr/>
          <a:lstStyle/>
          <a:p>
            <a:pPr marL="0" indent="0">
              <a:buNone/>
            </a:pPr>
            <a:r>
              <a:rPr lang="en-US" sz="3000" b="1" dirty="0" smtClean="0">
                <a:solidFill>
                  <a:srgbClr val="C00000"/>
                </a:solidFill>
              </a:rPr>
              <a:t>Tools: Conversions</a:t>
            </a:r>
          </a:p>
          <a:p>
            <a:pPr marL="0" indent="0">
              <a:buNone/>
            </a:pPr>
            <a:endParaRPr lang="en-US" dirty="0"/>
          </a:p>
        </p:txBody>
      </p:sp>
      <p:pic>
        <p:nvPicPr>
          <p:cNvPr id="9" name="Picture 8"/>
          <p:cNvPicPr>
            <a:picLocks noChangeAspect="1"/>
          </p:cNvPicPr>
          <p:nvPr/>
        </p:nvPicPr>
        <p:blipFill>
          <a:blip r:embed="rId5"/>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6224541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7319" y="1822118"/>
            <a:ext cx="6309360" cy="429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stretch>
            <a:fillRect/>
          </a:stretch>
        </p:blipFill>
        <p:spPr>
          <a:xfrm>
            <a:off x="1417319" y="1822118"/>
            <a:ext cx="6309360" cy="4297797"/>
          </a:xfrm>
          <a:prstGeom prst="rect">
            <a:avLst/>
          </a:prstGeom>
        </p:spPr>
      </p:pic>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57200" y="1192357"/>
            <a:ext cx="8382000" cy="4809981"/>
          </a:xfrm>
        </p:spPr>
        <p:txBody>
          <a:bodyPr/>
          <a:lstStyle/>
          <a:p>
            <a:pPr marL="0" indent="0" algn="ctr">
              <a:buNone/>
            </a:pPr>
            <a:r>
              <a:rPr lang="en-US" sz="3000" b="1" dirty="0" smtClean="0">
                <a:solidFill>
                  <a:srgbClr val="C00000"/>
                </a:solidFill>
              </a:rPr>
              <a:t>Tools: Conversions</a:t>
            </a:r>
            <a:endParaRPr lang="en-US" sz="3000" b="1" dirty="0">
              <a:solidFill>
                <a:srgbClr val="C00000"/>
              </a:solidFill>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2566467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p:txBody>
          <a:bodyPr/>
          <a:lstStyle/>
          <a:p>
            <a:pPr marL="0" indent="0" algn="ctr">
              <a:buNone/>
            </a:pPr>
            <a:r>
              <a:rPr lang="en-US" sz="3000" b="1" dirty="0" smtClean="0">
                <a:solidFill>
                  <a:srgbClr val="C00000"/>
                </a:solidFill>
              </a:rPr>
              <a:t>Tools: GPS Conversions</a:t>
            </a:r>
          </a:p>
          <a:p>
            <a:pPr>
              <a:buFontTx/>
              <a:buChar char="-"/>
            </a:pPr>
            <a:r>
              <a:rPr lang="en-US" sz="2400" dirty="0" smtClean="0"/>
              <a:t>FEMA uses the Degree Decimal GPS Format.</a:t>
            </a:r>
          </a:p>
          <a:p>
            <a:pPr>
              <a:buFontTx/>
              <a:buChar char="-"/>
            </a:pPr>
            <a:r>
              <a:rPr lang="en-US" sz="2400" dirty="0" smtClean="0"/>
              <a:t>Applicants need to use the same in reporting locations.</a:t>
            </a:r>
          </a:p>
          <a:p>
            <a:pPr>
              <a:buFontTx/>
              <a:buChar char="-"/>
            </a:pPr>
            <a:r>
              <a:rPr lang="en-US" sz="2400" dirty="0" smtClean="0"/>
              <a:t>GPS Coordinates may be converted using the Tool.</a:t>
            </a:r>
            <a:endParaRPr lang="en-US" sz="2400" dirty="0"/>
          </a:p>
        </p:txBody>
      </p:sp>
      <p:pic>
        <p:nvPicPr>
          <p:cNvPr id="5" name="Picture 4"/>
          <p:cNvPicPr>
            <a:picLocks noChangeAspect="1"/>
          </p:cNvPicPr>
          <p:nvPr/>
        </p:nvPicPr>
        <p:blipFill>
          <a:blip r:embed="rId3"/>
          <a:stretch>
            <a:fillRect/>
          </a:stretch>
        </p:blipFill>
        <p:spPr>
          <a:xfrm>
            <a:off x="767766" y="3433441"/>
            <a:ext cx="7608467" cy="2182557"/>
          </a:xfrm>
          <a:prstGeom prst="rect">
            <a:avLst/>
          </a:prstGeom>
        </p:spPr>
      </p:pic>
    </p:spTree>
    <p:extLst>
      <p:ext uri="{BB962C8B-B14F-4D97-AF65-F5344CB8AC3E}">
        <p14:creationId xmlns:p14="http://schemas.microsoft.com/office/powerpoint/2010/main" val="28512397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244" t="2701" r="5098" b="7103"/>
          <a:stretch/>
        </p:blipFill>
        <p:spPr>
          <a:xfrm>
            <a:off x="2702560" y="1144905"/>
            <a:ext cx="4307840" cy="5608321"/>
          </a:xfrm>
          <a:prstGeom prst="rect">
            <a:avLst/>
          </a:prstGeom>
        </p:spPr>
      </p:pic>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0" y="1144905"/>
            <a:ext cx="2621280" cy="2146935"/>
          </a:xfrm>
        </p:spPr>
        <p:txBody>
          <a:bodyPr/>
          <a:lstStyle/>
          <a:p>
            <a:pPr marL="0" indent="0" algn="ctr">
              <a:buNone/>
            </a:pPr>
            <a:r>
              <a:rPr lang="en-US" sz="3000" b="1" dirty="0" smtClean="0">
                <a:solidFill>
                  <a:srgbClr val="C00000"/>
                </a:solidFill>
              </a:rPr>
              <a:t>Tools: Photo Page</a:t>
            </a: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032370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1273" y="1108261"/>
            <a:ext cx="4057819" cy="5577840"/>
          </a:xfrm>
          <a:prstGeom prst="rect">
            <a:avLst/>
          </a:prstGeom>
        </p:spPr>
      </p:pic>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435607" y="1236345"/>
            <a:ext cx="3078480" cy="2146935"/>
          </a:xfrm>
        </p:spPr>
        <p:txBody>
          <a:bodyPr/>
          <a:lstStyle/>
          <a:p>
            <a:pPr marL="0" indent="0" algn="ctr">
              <a:buNone/>
            </a:pPr>
            <a:r>
              <a:rPr lang="en-US" sz="3000" b="1" dirty="0" smtClean="0">
                <a:solidFill>
                  <a:srgbClr val="C00000"/>
                </a:solidFill>
              </a:rPr>
              <a:t>Tools: SI Report</a:t>
            </a: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2730665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2407920" y="5940425"/>
            <a:ext cx="4876800" cy="2146935"/>
          </a:xfrm>
        </p:spPr>
        <p:txBody>
          <a:bodyPr/>
          <a:lstStyle/>
          <a:p>
            <a:pPr marL="0" indent="0" algn="ctr">
              <a:buNone/>
            </a:pPr>
            <a:r>
              <a:rPr lang="en-US" sz="3000" b="1" dirty="0" smtClean="0">
                <a:solidFill>
                  <a:srgbClr val="C00000"/>
                </a:solidFill>
              </a:rPr>
              <a:t>Tools: SI Report</a:t>
            </a:r>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216" y="1591148"/>
            <a:ext cx="4160034" cy="32918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918" y="1591148"/>
            <a:ext cx="4299575" cy="3291840"/>
          </a:xfrm>
          <a:prstGeom prst="rect">
            <a:avLst/>
          </a:prstGeom>
        </p:spPr>
      </p:pic>
    </p:spTree>
    <p:extLst>
      <p:ext uri="{BB962C8B-B14F-4D97-AF65-F5344CB8AC3E}">
        <p14:creationId xmlns:p14="http://schemas.microsoft.com/office/powerpoint/2010/main" val="31445176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8" y="1038225"/>
            <a:ext cx="5048804" cy="4754880"/>
          </a:xfrm>
          <a:prstGeom prst="rect">
            <a:avLst/>
          </a:prstGeom>
        </p:spPr>
      </p:pic>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2407920" y="5940425"/>
            <a:ext cx="4876800" cy="2146935"/>
          </a:xfrm>
        </p:spPr>
        <p:txBody>
          <a:bodyPr/>
          <a:lstStyle/>
          <a:p>
            <a:pPr marL="0" indent="0" algn="ctr">
              <a:buNone/>
            </a:pPr>
            <a:r>
              <a:rPr lang="en-US" sz="3000" b="1" dirty="0" smtClean="0">
                <a:solidFill>
                  <a:srgbClr val="C00000"/>
                </a:solidFill>
              </a:rPr>
              <a:t>Tools: SI Report</a:t>
            </a: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197" y="1056640"/>
            <a:ext cx="3654340" cy="4754880"/>
          </a:xfrm>
          <a:prstGeom prst="rect">
            <a:avLst/>
          </a:prstGeom>
        </p:spPr>
      </p:pic>
    </p:spTree>
    <p:extLst>
      <p:ext uri="{BB962C8B-B14F-4D97-AF65-F5344CB8AC3E}">
        <p14:creationId xmlns:p14="http://schemas.microsoft.com/office/powerpoint/2010/main" val="8493549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2407920" y="5940425"/>
            <a:ext cx="4876800" cy="2146935"/>
          </a:xfrm>
        </p:spPr>
        <p:txBody>
          <a:bodyPr/>
          <a:lstStyle/>
          <a:p>
            <a:pPr marL="0" indent="0" algn="ctr">
              <a:buNone/>
            </a:pPr>
            <a:r>
              <a:rPr lang="en-US" sz="3000" b="1" dirty="0" smtClean="0">
                <a:solidFill>
                  <a:srgbClr val="C00000"/>
                </a:solidFill>
              </a:rPr>
              <a:t>Tools: Location Map</a:t>
            </a:r>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0" y="1163638"/>
            <a:ext cx="6035040" cy="4663923"/>
          </a:xfrm>
          <a:prstGeom prst="rect">
            <a:avLst/>
          </a:prstGeom>
        </p:spPr>
      </p:pic>
    </p:spTree>
    <p:extLst>
      <p:ext uri="{BB962C8B-B14F-4D97-AF65-F5344CB8AC3E}">
        <p14:creationId xmlns:p14="http://schemas.microsoft.com/office/powerpoint/2010/main" val="3382926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43802" y="2390546"/>
            <a:ext cx="7034804" cy="3735617"/>
          </a:xfrm>
          <a:prstGeom prst="rect">
            <a:avLst/>
          </a:prstGeom>
        </p:spPr>
      </p:pic>
      <p:sp>
        <p:nvSpPr>
          <p:cNvPr id="3" name="Content Placeholder 2"/>
          <p:cNvSpPr>
            <a:spLocks noGrp="1"/>
          </p:cNvSpPr>
          <p:nvPr>
            <p:ph type="body" idx="1"/>
          </p:nvPr>
        </p:nvSpPr>
        <p:spPr>
          <a:xfrm>
            <a:off x="722313" y="830263"/>
            <a:ext cx="7772400" cy="1500187"/>
          </a:xfrm>
        </p:spPr>
        <p:txBody>
          <a:bodyPr/>
          <a:lstStyle/>
          <a:p>
            <a:pPr marL="0" indent="0" algn="ctr">
              <a:buNone/>
            </a:pPr>
            <a:r>
              <a:rPr lang="en-US" sz="2400" b="1" dirty="0" smtClean="0">
                <a:solidFill>
                  <a:srgbClr val="C00000"/>
                </a:solidFill>
              </a:rPr>
              <a:t>The FEMA Program Delivery Manager (PDMG) designates disaster damages into Project Lanes</a:t>
            </a:r>
            <a:endParaRPr lang="en-US" sz="2400" b="1" dirty="0">
              <a:solidFill>
                <a:srgbClr val="C00000"/>
              </a:solidFill>
            </a:endParaRPr>
          </a:p>
        </p:txBody>
      </p:sp>
      <p:pic>
        <p:nvPicPr>
          <p:cNvPr id="5" name="Picture 4"/>
          <p:cNvPicPr>
            <a:picLocks noChangeAspect="1"/>
          </p:cNvPicPr>
          <p:nvPr/>
        </p:nvPicPr>
        <p:blipFill>
          <a:blip r:embed="rId4"/>
          <a:stretch>
            <a:fillRect/>
          </a:stretch>
        </p:blipFill>
        <p:spPr>
          <a:xfrm>
            <a:off x="421661" y="96500"/>
            <a:ext cx="8279086" cy="1347333"/>
          </a:xfrm>
          <a:prstGeom prst="rect">
            <a:avLst/>
          </a:prstGeom>
        </p:spPr>
      </p:pic>
    </p:spTree>
    <p:extLst>
      <p:ext uri="{BB962C8B-B14F-4D97-AF65-F5344CB8AC3E}">
        <p14:creationId xmlns:p14="http://schemas.microsoft.com/office/powerpoint/2010/main" val="2632271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sp>
        <p:nvSpPr>
          <p:cNvPr id="3" name="Content Placeholder 2"/>
          <p:cNvSpPr>
            <a:spLocks noGrp="1"/>
          </p:cNvSpPr>
          <p:nvPr>
            <p:ph idx="1"/>
          </p:nvPr>
        </p:nvSpPr>
        <p:spPr>
          <a:xfrm>
            <a:off x="2407920" y="5940425"/>
            <a:ext cx="4876800" cy="2146935"/>
          </a:xfrm>
        </p:spPr>
        <p:txBody>
          <a:bodyPr/>
          <a:lstStyle/>
          <a:p>
            <a:pPr marL="0" indent="0" algn="ctr">
              <a:buNone/>
            </a:pPr>
            <a:r>
              <a:rPr lang="en-US" sz="3000" b="1" dirty="0" smtClean="0">
                <a:solidFill>
                  <a:srgbClr val="C00000"/>
                </a:solidFill>
              </a:rPr>
              <a:t>Tools: </a:t>
            </a:r>
            <a:r>
              <a:rPr lang="en-US" sz="3000" b="1" dirty="0" err="1" smtClean="0">
                <a:solidFill>
                  <a:srgbClr val="C00000"/>
                </a:solidFill>
              </a:rPr>
              <a:t>FIRMette</a:t>
            </a:r>
            <a:endParaRPr lang="en-US" sz="3000" b="1" dirty="0" smtClean="0">
              <a:solidFill>
                <a:srgbClr val="C00000"/>
              </a:solidFill>
            </a:endParaRPr>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92" t="1437" r="1919" b="1896"/>
          <a:stretch/>
        </p:blipFill>
        <p:spPr>
          <a:xfrm>
            <a:off x="1701800" y="1163638"/>
            <a:ext cx="6110295" cy="4754880"/>
          </a:xfrm>
          <a:prstGeom prst="rect">
            <a:avLst/>
          </a:prstGeom>
        </p:spPr>
      </p:pic>
    </p:spTree>
    <p:extLst>
      <p:ext uri="{BB962C8B-B14F-4D97-AF65-F5344CB8AC3E}">
        <p14:creationId xmlns:p14="http://schemas.microsoft.com/office/powerpoint/2010/main" val="41435932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528" r="4755" b="40321"/>
          <a:stretch/>
        </p:blipFill>
        <p:spPr>
          <a:xfrm>
            <a:off x="1672029" y="1163638"/>
            <a:ext cx="5799941" cy="4937760"/>
          </a:xfrm>
          <a:prstGeom prst="rect">
            <a:avLst/>
          </a:prstGeom>
        </p:spPr>
      </p:pic>
    </p:spTree>
    <p:extLst>
      <p:ext uri="{BB962C8B-B14F-4D97-AF65-F5344CB8AC3E}">
        <p14:creationId xmlns:p14="http://schemas.microsoft.com/office/powerpoint/2010/main" val="8602296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73" t="2074" r="2665" b="35952"/>
          <a:stretch/>
        </p:blipFill>
        <p:spPr>
          <a:xfrm>
            <a:off x="1650564" y="1163638"/>
            <a:ext cx="5842872" cy="4937760"/>
          </a:xfrm>
          <a:prstGeom prst="rect">
            <a:avLst/>
          </a:prstGeom>
        </p:spPr>
      </p:pic>
    </p:spTree>
    <p:extLst>
      <p:ext uri="{BB962C8B-B14F-4D97-AF65-F5344CB8AC3E}">
        <p14:creationId xmlns:p14="http://schemas.microsoft.com/office/powerpoint/2010/main" val="24323494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43" t="1086" r="3241" b="56123"/>
          <a:stretch/>
        </p:blipFill>
        <p:spPr>
          <a:xfrm>
            <a:off x="557918" y="1163638"/>
            <a:ext cx="8028164" cy="4754880"/>
          </a:xfrm>
          <a:prstGeom prst="rect">
            <a:avLst/>
          </a:prstGeom>
        </p:spPr>
      </p:pic>
    </p:spTree>
    <p:extLst>
      <p:ext uri="{BB962C8B-B14F-4D97-AF65-F5344CB8AC3E}">
        <p14:creationId xmlns:p14="http://schemas.microsoft.com/office/powerpoint/2010/main" val="15148752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p:spPr>
        <p:txBody>
          <a:bodyPr/>
          <a:lstStyle/>
          <a:p>
            <a:r>
              <a:rPr lang="en-US" sz="3200" b="1" dirty="0">
                <a:solidFill>
                  <a:srgbClr val="0070C0"/>
                </a:solidFill>
              </a:rPr>
              <a:t>Phase II – FEMA Site Inspector Report Forms and Tools</a:t>
            </a:r>
            <a:endParaRPr lang="en-US" sz="3200" dirty="0"/>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43" t="3876" r="3644" b="51628"/>
          <a:stretch/>
        </p:blipFill>
        <p:spPr>
          <a:xfrm>
            <a:off x="736615" y="1163638"/>
            <a:ext cx="7670770" cy="4754880"/>
          </a:xfrm>
          <a:prstGeom prst="rect">
            <a:avLst/>
          </a:prstGeom>
        </p:spPr>
      </p:pic>
    </p:spTree>
    <p:extLst>
      <p:ext uri="{BB962C8B-B14F-4D97-AF65-F5344CB8AC3E}">
        <p14:creationId xmlns:p14="http://schemas.microsoft.com/office/powerpoint/2010/main" val="7928245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209550" y="1247775"/>
            <a:ext cx="8763000" cy="4525963"/>
          </a:xfrm>
        </p:spPr>
        <p:txBody>
          <a:bodyPr/>
          <a:lstStyle/>
          <a:p>
            <a:pPr marL="0" indent="0">
              <a:buNone/>
            </a:pPr>
            <a:r>
              <a:rPr lang="en-US" sz="2800" b="1" dirty="0" smtClean="0">
                <a:solidFill>
                  <a:srgbClr val="C00000"/>
                </a:solidFill>
              </a:rPr>
              <a:t>Following Damage Description Applicant Signature</a:t>
            </a:r>
          </a:p>
          <a:p>
            <a:pPr marL="0" indent="0">
              <a:buNone/>
            </a:pPr>
            <a:r>
              <a:rPr lang="en-US" sz="2400" dirty="0" smtClean="0">
                <a:sym typeface="Wingdings" panose="05000000000000000000" pitchFamily="2" charset="2"/>
              </a:rPr>
              <a:t></a:t>
            </a:r>
            <a:r>
              <a:rPr lang="en-US" sz="2400" b="1" dirty="0" smtClean="0">
                <a:solidFill>
                  <a:srgbClr val="C00000"/>
                </a:solidFill>
                <a:sym typeface="Wingdings" panose="05000000000000000000" pitchFamily="2" charset="2"/>
              </a:rPr>
              <a:t> </a:t>
            </a:r>
            <a:r>
              <a:rPr lang="en-US" sz="2400" dirty="0" smtClean="0"/>
              <a:t>Project proceeds to Phase III Scoping and Costing after all documents have been collected.</a:t>
            </a:r>
          </a:p>
          <a:p>
            <a:pPr marL="0" indent="0">
              <a:buNone/>
            </a:pPr>
            <a:endParaRPr lang="en-US" sz="800" dirty="0" smtClean="0"/>
          </a:p>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743" y="2629766"/>
            <a:ext cx="2223650" cy="3563072"/>
          </a:xfrm>
          <a:prstGeom prst="rect">
            <a:avLst/>
          </a:prstGeom>
        </p:spPr>
      </p:pic>
      <p:sp>
        <p:nvSpPr>
          <p:cNvPr id="6" name="TextBox 5"/>
          <p:cNvSpPr txBox="1"/>
          <p:nvPr/>
        </p:nvSpPr>
        <p:spPr>
          <a:xfrm>
            <a:off x="794574" y="3078351"/>
            <a:ext cx="4114800" cy="1569660"/>
          </a:xfrm>
          <a:prstGeom prst="rect">
            <a:avLst/>
          </a:prstGeom>
          <a:noFill/>
        </p:spPr>
        <p:txBody>
          <a:bodyPr wrap="square" rtlCol="0">
            <a:spAutoFit/>
          </a:bodyPr>
          <a:lstStyle/>
          <a:p>
            <a:pPr algn="ctr"/>
            <a:r>
              <a:rPr lang="en-US" sz="2400" b="1" dirty="0">
                <a:solidFill>
                  <a:srgbClr val="C00000"/>
                </a:solidFill>
                <a:latin typeface="Arial"/>
              </a:rPr>
              <a:t>DEMO: HOW THE SITE </a:t>
            </a:r>
          </a:p>
          <a:p>
            <a:pPr algn="ctr"/>
            <a:r>
              <a:rPr lang="en-US" sz="2400" b="1" dirty="0">
                <a:solidFill>
                  <a:srgbClr val="C00000"/>
                </a:solidFill>
                <a:latin typeface="Arial"/>
              </a:rPr>
              <a:t>INSPECTION REPORT </a:t>
            </a:r>
          </a:p>
          <a:p>
            <a:pPr algn="ctr"/>
            <a:r>
              <a:rPr lang="en-US" sz="2400" b="1" dirty="0">
                <a:solidFill>
                  <a:srgbClr val="C00000"/>
                </a:solidFill>
                <a:latin typeface="Arial"/>
              </a:rPr>
              <a:t>DEVELOPS INTO A </a:t>
            </a:r>
          </a:p>
          <a:p>
            <a:pPr algn="ctr"/>
            <a:r>
              <a:rPr lang="en-US" sz="2400" b="1" dirty="0">
                <a:solidFill>
                  <a:srgbClr val="C00000"/>
                </a:solidFill>
                <a:latin typeface="Arial"/>
              </a:rPr>
              <a:t>DAMAGE DESCRIPTION</a:t>
            </a: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5780131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371475" y="1724025"/>
            <a:ext cx="8229600" cy="4525963"/>
          </a:xfrm>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8" name="Picture 7" descr="Work Orders | FEMA | Grants Manager - Mozilla Firefox"/>
          <p:cNvPicPr>
            <a:picLocks noChangeAspect="1"/>
          </p:cNvPicPr>
          <p:nvPr/>
        </p:nvPicPr>
        <p:blipFill rotWithShape="1">
          <a:blip r:embed="rId3">
            <a:extLst>
              <a:ext uri="{28A0092B-C50C-407E-A947-70E740481C1C}">
                <a14:useLocalDpi xmlns:a14="http://schemas.microsoft.com/office/drawing/2010/main" val="0"/>
              </a:ext>
            </a:extLst>
          </a:blip>
          <a:srcRect l="1667" t="8493" r="2500" b="25403"/>
          <a:stretch/>
        </p:blipFill>
        <p:spPr>
          <a:xfrm>
            <a:off x="238125" y="1730026"/>
            <a:ext cx="8778240" cy="3282298"/>
          </a:xfrm>
          <a:prstGeom prst="rect">
            <a:avLst/>
          </a:prstGeom>
        </p:spPr>
      </p:pic>
      <p:sp>
        <p:nvSpPr>
          <p:cNvPr id="9" name="Rounded Rectangular Callout 8"/>
          <p:cNvSpPr/>
          <p:nvPr/>
        </p:nvSpPr>
        <p:spPr bwMode="auto">
          <a:xfrm>
            <a:off x="1883229" y="1382122"/>
            <a:ext cx="3581400" cy="473334"/>
          </a:xfrm>
          <a:prstGeom prst="wedgeRoundRectCallout">
            <a:avLst>
              <a:gd name="adj1" fmla="val -69600"/>
              <a:gd name="adj2" fmla="val 307657"/>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Step 1: Enter Work Order #</a:t>
            </a:r>
            <a:endParaRPr lang="en-US" kern="0" dirty="0" smtClean="0">
              <a:solidFill>
                <a:prstClr val="black"/>
              </a:solidFill>
              <a:latin typeface="Arial" charset="0"/>
              <a:cs typeface="Arial" charset="0"/>
            </a:endParaRPr>
          </a:p>
        </p:txBody>
      </p:sp>
      <p:sp>
        <p:nvSpPr>
          <p:cNvPr id="10" name="Rounded Rectangular Callout 9"/>
          <p:cNvSpPr/>
          <p:nvPr/>
        </p:nvSpPr>
        <p:spPr bwMode="auto">
          <a:xfrm>
            <a:off x="1234167" y="5082044"/>
            <a:ext cx="3581400" cy="473334"/>
          </a:xfrm>
          <a:prstGeom prst="wedgeRoundRectCallout">
            <a:avLst>
              <a:gd name="adj1" fmla="val -53159"/>
              <a:gd name="adj2" fmla="val -364642"/>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Step 2: Drill in to Work Order</a:t>
            </a:r>
            <a:endParaRPr lang="en-US" kern="0" dirty="0" smtClean="0">
              <a:solidFill>
                <a:prstClr val="black"/>
              </a:solidFill>
              <a:latin typeface="Arial" charset="0"/>
              <a:cs typeface="Arial" charset="0"/>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5055617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descr="Site Inspection Work Order | FEMA FAC-TRAX | Manager - Mozilla Firefox"/>
          <p:cNvPicPr>
            <a:picLocks noChangeAspect="1"/>
          </p:cNvPicPr>
          <p:nvPr/>
        </p:nvPicPr>
        <p:blipFill rotWithShape="1">
          <a:blip r:embed="rId3">
            <a:extLst>
              <a:ext uri="{28A0092B-C50C-407E-A947-70E740481C1C}">
                <a14:useLocalDpi xmlns:a14="http://schemas.microsoft.com/office/drawing/2010/main" val="0"/>
              </a:ext>
            </a:extLst>
          </a:blip>
          <a:srcRect t="14854"/>
          <a:stretch/>
        </p:blipFill>
        <p:spPr>
          <a:xfrm>
            <a:off x="156895" y="1552574"/>
            <a:ext cx="8778240" cy="4051657"/>
          </a:xfrm>
          <a:prstGeom prst="rect">
            <a:avLst/>
          </a:prstGeom>
        </p:spPr>
      </p:pic>
      <p:sp>
        <p:nvSpPr>
          <p:cNvPr id="6" name="Rounded Rectangular Callout 5"/>
          <p:cNvSpPr/>
          <p:nvPr/>
        </p:nvSpPr>
        <p:spPr bwMode="auto">
          <a:xfrm>
            <a:off x="5244192" y="3986893"/>
            <a:ext cx="1752600" cy="1007500"/>
          </a:xfrm>
          <a:prstGeom prst="wedgeRoundRectCallout">
            <a:avLst>
              <a:gd name="adj1" fmla="val 96065"/>
              <a:gd name="adj2" fmla="val -95988"/>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Click Complete Site Inspection</a:t>
            </a:r>
            <a:endParaRPr lang="en-US" kern="0" dirty="0" smtClean="0">
              <a:solidFill>
                <a:prstClr val="black"/>
              </a:solidFill>
              <a:latin typeface="Arial" charset="0"/>
              <a:cs typeface="Arial" charset="0"/>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1358087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276225" y="1600200"/>
            <a:ext cx="8229600" cy="4525963"/>
          </a:xfrm>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descr="Damage Site Inspection | FEMA | Grants Manager - Mozilla Firefox"/>
          <p:cNvPicPr>
            <a:picLocks noChangeAspect="1"/>
          </p:cNvPicPr>
          <p:nvPr/>
        </p:nvPicPr>
        <p:blipFill rotWithShape="1">
          <a:blip r:embed="rId3">
            <a:extLst>
              <a:ext uri="{28A0092B-C50C-407E-A947-70E740481C1C}">
                <a14:useLocalDpi xmlns:a14="http://schemas.microsoft.com/office/drawing/2010/main" val="0"/>
              </a:ext>
            </a:extLst>
          </a:blip>
          <a:srcRect l="7500" t="8493" r="2500" b="10030"/>
          <a:stretch/>
        </p:blipFill>
        <p:spPr>
          <a:xfrm>
            <a:off x="198586" y="1462047"/>
            <a:ext cx="8778240" cy="4467389"/>
          </a:xfrm>
          <a:prstGeom prst="rect">
            <a:avLst/>
          </a:prstGeom>
        </p:spPr>
      </p:pic>
      <p:sp>
        <p:nvSpPr>
          <p:cNvPr id="6" name="Rounded Rectangular Callout 5"/>
          <p:cNvSpPr/>
          <p:nvPr/>
        </p:nvSpPr>
        <p:spPr bwMode="auto">
          <a:xfrm>
            <a:off x="5343525" y="4548868"/>
            <a:ext cx="1447800" cy="685800"/>
          </a:xfrm>
          <a:prstGeom prst="wedgeRoundRectCallout">
            <a:avLst>
              <a:gd name="adj1" fmla="val 162912"/>
              <a:gd name="adj2" fmla="val 94245"/>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Step 1: Click Add</a:t>
            </a:r>
            <a:endParaRPr lang="en-US" kern="0" dirty="0" smtClean="0">
              <a:solidFill>
                <a:prstClr val="black"/>
              </a:solidFill>
              <a:latin typeface="Arial" charset="0"/>
              <a:cs typeface="Arial" charset="0"/>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5309650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descr="Damage Site Inspection | FEMA | Grants Manager - Mozilla Firefox"/>
          <p:cNvPicPr>
            <a:picLocks noChangeAspect="1"/>
          </p:cNvPicPr>
          <p:nvPr/>
        </p:nvPicPr>
        <p:blipFill rotWithShape="1">
          <a:blip r:embed="rId3">
            <a:extLst>
              <a:ext uri="{28A0092B-C50C-407E-A947-70E740481C1C}">
                <a14:useLocalDpi xmlns:a14="http://schemas.microsoft.com/office/drawing/2010/main" val="0"/>
              </a:ext>
            </a:extLst>
          </a:blip>
          <a:srcRect l="1667" t="8493" r="3333" b="3881"/>
          <a:stretch/>
        </p:blipFill>
        <p:spPr>
          <a:xfrm>
            <a:off x="200025" y="1385849"/>
            <a:ext cx="8778240" cy="4389120"/>
          </a:xfrm>
          <a:prstGeom prst="rect">
            <a:avLst/>
          </a:prstGeom>
        </p:spPr>
      </p:pic>
      <p:sp>
        <p:nvSpPr>
          <p:cNvPr id="6" name="Rounded Rectangular Callout 5"/>
          <p:cNvSpPr/>
          <p:nvPr/>
        </p:nvSpPr>
        <p:spPr bwMode="auto">
          <a:xfrm>
            <a:off x="266701" y="3520281"/>
            <a:ext cx="2590799" cy="685800"/>
          </a:xfrm>
          <a:prstGeom prst="wedgeRoundRectCallout">
            <a:avLst>
              <a:gd name="adj1" fmla="val 50217"/>
              <a:gd name="adj2" fmla="val -297800"/>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Select Damaged Component</a:t>
            </a:r>
            <a:endParaRPr lang="en-US" kern="0" dirty="0" smtClean="0">
              <a:solidFill>
                <a:prstClr val="black"/>
              </a:solidFill>
              <a:latin typeface="Arial" charset="0"/>
              <a:cs typeface="Arial" charset="0"/>
            </a:endParaRPr>
          </a:p>
        </p:txBody>
      </p:sp>
      <p:sp>
        <p:nvSpPr>
          <p:cNvPr id="7" name="Rounded Rectangular Callout 6"/>
          <p:cNvSpPr/>
          <p:nvPr/>
        </p:nvSpPr>
        <p:spPr bwMode="auto">
          <a:xfrm>
            <a:off x="6096001" y="3675854"/>
            <a:ext cx="1447800" cy="457200"/>
          </a:xfrm>
          <a:prstGeom prst="wedgeRoundRectCallout">
            <a:avLst>
              <a:gd name="adj1" fmla="val -95043"/>
              <a:gd name="adj2" fmla="val 318488"/>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Click Add</a:t>
            </a:r>
            <a:endParaRPr lang="en-US" kern="0" dirty="0" smtClean="0">
              <a:solidFill>
                <a:prstClr val="black"/>
              </a:solidFill>
              <a:latin typeface="Arial" charset="0"/>
              <a:cs typeface="Arial" charset="0"/>
            </a:endParaRPr>
          </a:p>
        </p:txBody>
      </p:sp>
      <p:pic>
        <p:nvPicPr>
          <p:cNvPr id="8" name="Picture 7"/>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138819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097"/>
            <a:ext cx="8229600" cy="1143000"/>
          </a:xfrm>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a:xfrm>
            <a:off x="457200" y="1417638"/>
            <a:ext cx="8229600" cy="4708525"/>
          </a:xfrm>
        </p:spPr>
        <p:txBody>
          <a:bodyPr/>
          <a:lstStyle/>
          <a:p>
            <a:pPr marL="0" indent="0" algn="ctr">
              <a:buNone/>
            </a:pPr>
            <a:r>
              <a:rPr lang="en-US" sz="3000" b="1" dirty="0" smtClean="0">
                <a:solidFill>
                  <a:srgbClr val="C00000"/>
                </a:solidFill>
              </a:rPr>
              <a:t>Discussion</a:t>
            </a:r>
          </a:p>
          <a:p>
            <a:pPr marL="0" marR="0">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For each lane, </a:t>
            </a:r>
            <a:r>
              <a:rPr lang="en-US" sz="2400" dirty="0" smtClean="0">
                <a:latin typeface="Calibri" panose="020F0502020204030204" pitchFamily="34" charset="0"/>
                <a:ea typeface="Calibri" panose="020F0502020204030204" pitchFamily="34" charset="0"/>
                <a:cs typeface="Times New Roman" panose="02020603050405020304" pitchFamily="18" charset="0"/>
              </a:rPr>
              <a:t>what types of damage should be considered?</a:t>
            </a:r>
          </a:p>
          <a:p>
            <a:pPr marL="0" marR="0">
              <a:spcBef>
                <a:spcPts val="0"/>
              </a:spcBef>
              <a:spcAft>
                <a:spcPts val="8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For Work Orders, how could damages be logically grouped? </a:t>
            </a:r>
          </a:p>
          <a:p>
            <a:pPr marL="0" marR="0">
              <a:spcBef>
                <a:spcPts val="0"/>
              </a:spcBef>
              <a:spcAft>
                <a:spcPts val="8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Do Work Order Grouping constitute Project Formulation?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000" b="1" dirty="0">
              <a:solidFill>
                <a:srgbClr val="C00000"/>
              </a:solidFill>
            </a:endParaRPr>
          </a:p>
        </p:txBody>
      </p:sp>
      <p:pic>
        <p:nvPicPr>
          <p:cNvPr id="4" name="Picture 3"/>
          <p:cNvPicPr>
            <a:picLocks noChangeAspect="1"/>
          </p:cNvPicPr>
          <p:nvPr/>
        </p:nvPicPr>
        <p:blipFill>
          <a:blip r:embed="rId3"/>
          <a:stretch>
            <a:fillRect/>
          </a:stretch>
        </p:blipFill>
        <p:spPr>
          <a:xfrm>
            <a:off x="2656330" y="4685956"/>
            <a:ext cx="1762336" cy="18777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202" y="3359431"/>
            <a:ext cx="2412570" cy="160759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1297" y="4844819"/>
            <a:ext cx="2251276" cy="150011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6931" y="3594011"/>
            <a:ext cx="2068630" cy="13757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204" y="3872445"/>
            <a:ext cx="2182558" cy="145575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182" y="4072984"/>
            <a:ext cx="1966994" cy="1431114"/>
          </a:xfrm>
          <a:prstGeom prst="rect">
            <a:avLst/>
          </a:prstGeom>
        </p:spPr>
      </p:pic>
      <p:pic>
        <p:nvPicPr>
          <p:cNvPr id="12" name="Picture 11"/>
          <p:cNvPicPr>
            <a:picLocks noChangeAspect="1"/>
          </p:cNvPicPr>
          <p:nvPr/>
        </p:nvPicPr>
        <p:blipFill>
          <a:blip r:embed="rId9"/>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477779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a:xfrm>
            <a:off x="381000" y="1638300"/>
            <a:ext cx="8229600" cy="4525963"/>
          </a:xfrm>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descr="Damage Site Inspection | FEMA | Grants Manager - Mozilla Firefox"/>
          <p:cNvPicPr>
            <a:picLocks noChangeAspect="1"/>
          </p:cNvPicPr>
          <p:nvPr/>
        </p:nvPicPr>
        <p:blipFill rotWithShape="1">
          <a:blip r:embed="rId3">
            <a:extLst>
              <a:ext uri="{28A0092B-C50C-407E-A947-70E740481C1C}">
                <a14:useLocalDpi xmlns:a14="http://schemas.microsoft.com/office/drawing/2010/main" val="0"/>
              </a:ext>
            </a:extLst>
          </a:blip>
          <a:srcRect l="2500" t="10030" r="3333" b="5418"/>
          <a:stretch/>
        </p:blipFill>
        <p:spPr>
          <a:xfrm>
            <a:off x="190500" y="1576349"/>
            <a:ext cx="8778240" cy="4272594"/>
          </a:xfrm>
          <a:prstGeom prst="rect">
            <a:avLst/>
          </a:prstGeom>
        </p:spPr>
      </p:pic>
      <p:sp>
        <p:nvSpPr>
          <p:cNvPr id="6" name="Rounded Rectangular Callout 5"/>
          <p:cNvSpPr/>
          <p:nvPr/>
        </p:nvSpPr>
        <p:spPr bwMode="auto">
          <a:xfrm>
            <a:off x="5410031" y="2490107"/>
            <a:ext cx="1684361" cy="685800"/>
          </a:xfrm>
          <a:prstGeom prst="wedgeRoundRectCallout">
            <a:avLst>
              <a:gd name="adj1" fmla="val 107810"/>
              <a:gd name="adj2" fmla="val 70635"/>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Click Options/Save</a:t>
            </a:r>
            <a:endParaRPr lang="en-US" kern="0" dirty="0" smtClean="0">
              <a:solidFill>
                <a:prstClr val="black"/>
              </a:solidFill>
              <a:latin typeface="Arial" charset="0"/>
              <a:cs typeface="Arial" charset="0"/>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0408444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dirty="0"/>
          </a:p>
        </p:txBody>
      </p:sp>
      <p:sp>
        <p:nvSpPr>
          <p:cNvPr id="3" name="Content Placeholder 2"/>
          <p:cNvSpPr>
            <a:spLocks noGrp="1"/>
          </p:cNvSpPr>
          <p:nvPr>
            <p:ph idx="1"/>
          </p:nvPr>
        </p:nvSpPr>
        <p:spPr/>
        <p:txBody>
          <a:bodyPr/>
          <a:lstStyle/>
          <a:p>
            <a:pPr marL="0" indent="0">
              <a:buNone/>
            </a:pPr>
            <a:endParaRPr lang="en-US" sz="800" dirty="0"/>
          </a:p>
          <a:p>
            <a:pPr marL="0" indent="0">
              <a:buNone/>
            </a:pPr>
            <a:endParaRPr lang="en-US" sz="800" dirty="0" smtClean="0"/>
          </a:p>
          <a:p>
            <a:pPr marL="0" indent="0">
              <a:buNone/>
            </a:pPr>
            <a:endParaRPr lang="en-US" sz="2400" b="1" dirty="0" smtClean="0">
              <a:solidFill>
                <a:srgbClr val="C00000"/>
              </a:solidFill>
            </a:endParaRPr>
          </a:p>
        </p:txBody>
      </p:sp>
      <p:pic>
        <p:nvPicPr>
          <p:cNvPr id="5" name="Picture 4" descr="Damage Site Inspection | FEMA | Grants Manager - Mozilla Firefox"/>
          <p:cNvPicPr>
            <a:picLocks noChangeAspect="1"/>
          </p:cNvPicPr>
          <p:nvPr/>
        </p:nvPicPr>
        <p:blipFill rotWithShape="1">
          <a:blip r:embed="rId3">
            <a:extLst>
              <a:ext uri="{28A0092B-C50C-407E-A947-70E740481C1C}">
                <a14:useLocalDpi xmlns:a14="http://schemas.microsoft.com/office/drawing/2010/main" val="0"/>
              </a:ext>
            </a:extLst>
          </a:blip>
          <a:srcRect l="833" t="10031" r="1666" b="6956"/>
          <a:stretch/>
        </p:blipFill>
        <p:spPr>
          <a:xfrm>
            <a:off x="257175" y="1600200"/>
            <a:ext cx="8778240" cy="4051495"/>
          </a:xfrm>
          <a:prstGeom prst="rect">
            <a:avLst/>
          </a:prstGeom>
        </p:spPr>
      </p:pic>
      <p:sp>
        <p:nvSpPr>
          <p:cNvPr id="6" name="Rounded Rectangular Callout 5"/>
          <p:cNvSpPr/>
          <p:nvPr/>
        </p:nvSpPr>
        <p:spPr bwMode="auto">
          <a:xfrm>
            <a:off x="457200" y="4158343"/>
            <a:ext cx="1752600" cy="533400"/>
          </a:xfrm>
          <a:prstGeom prst="wedgeRoundRectCallout">
            <a:avLst>
              <a:gd name="adj1" fmla="val 27190"/>
              <a:gd name="adj2" fmla="val -335979"/>
              <a:gd name="adj3" fmla="val 16667"/>
            </a:avLst>
          </a:prstGeom>
          <a:solidFill>
            <a:srgbClr val="FFFFFF"/>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pPr>
            <a:r>
              <a:rPr lang="en-US" kern="0" dirty="0" smtClean="0">
                <a:solidFill>
                  <a:prstClr val="black"/>
                </a:solidFill>
                <a:latin typeface="Arial"/>
                <a:cs typeface="Arial" charset="0"/>
              </a:rPr>
              <a:t>Click DDD tab</a:t>
            </a:r>
            <a:endParaRPr lang="en-US" kern="0" dirty="0" smtClean="0">
              <a:solidFill>
                <a:prstClr val="black"/>
              </a:solidFill>
              <a:latin typeface="Arial" charset="0"/>
              <a:cs typeface="Arial" charset="0"/>
            </a:endParaRPr>
          </a:p>
        </p:txBody>
      </p:sp>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3195231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a:xfrm>
            <a:off x="457200" y="1354137"/>
            <a:ext cx="8229600" cy="4525963"/>
          </a:xfrm>
        </p:spPr>
        <p:txBody>
          <a:bodyPr/>
          <a:lstStyle/>
          <a:p>
            <a:pPr marL="0" indent="0">
              <a:buNone/>
            </a:pPr>
            <a:endParaRPr lang="en-US" sz="800" dirty="0" smtClean="0"/>
          </a:p>
          <a:p>
            <a:pPr marL="0" lvl="0" indent="0" algn="ctr">
              <a:buNone/>
            </a:pPr>
            <a:r>
              <a:rPr lang="en-US" sz="3000" b="1" u="sng" dirty="0">
                <a:solidFill>
                  <a:srgbClr val="002060"/>
                </a:solidFill>
              </a:rPr>
              <a:t>Activity Time:</a:t>
            </a:r>
          </a:p>
          <a:p>
            <a:pPr lvl="0" algn="ctr">
              <a:buFontTx/>
              <a:buChar char="-"/>
            </a:pPr>
            <a:r>
              <a:rPr lang="en-US" sz="2800" b="1" dirty="0" smtClean="0">
                <a:solidFill>
                  <a:srgbClr val="002060"/>
                </a:solidFill>
              </a:rPr>
              <a:t>Uploading Documents in Grants Portal</a:t>
            </a:r>
          </a:p>
          <a:p>
            <a:pPr marL="0" lvl="0" indent="0" algn="ctr">
              <a:buNone/>
            </a:pPr>
            <a:r>
              <a:rPr lang="en-US" sz="2800" b="1" dirty="0" smtClean="0">
                <a:solidFill>
                  <a:srgbClr val="002060"/>
                </a:solidFill>
              </a:rPr>
              <a:t>(Organization &amp; Event Profile Areas)</a:t>
            </a:r>
            <a:endParaRPr lang="en-US" sz="2800" b="1" dirty="0" smtClean="0"/>
          </a:p>
        </p:txBody>
      </p:sp>
      <p:pic>
        <p:nvPicPr>
          <p:cNvPr id="5" name="Picture 4"/>
          <p:cNvPicPr>
            <a:picLocks noChangeAspect="1"/>
          </p:cNvPicPr>
          <p:nvPr/>
        </p:nvPicPr>
        <p:blipFill>
          <a:blip r:embed="rId3"/>
          <a:stretch>
            <a:fillRect/>
          </a:stretch>
        </p:blipFill>
        <p:spPr>
          <a:xfrm>
            <a:off x="2432118" y="3384918"/>
            <a:ext cx="4279763" cy="2395936"/>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1775155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FEMA’s Public Assistance </a:t>
            </a:r>
            <a:br>
              <a:rPr lang="en-US" sz="3200" b="1" dirty="0">
                <a:solidFill>
                  <a:srgbClr val="0070C0"/>
                </a:solidFill>
              </a:rPr>
            </a:br>
            <a:r>
              <a:rPr lang="en-US" sz="3200" b="1" dirty="0" smtClean="0">
                <a:solidFill>
                  <a:srgbClr val="0070C0"/>
                </a:solidFill>
              </a:rPr>
              <a:t>Grants </a:t>
            </a:r>
            <a:r>
              <a:rPr lang="en-US" sz="3200" b="1" dirty="0">
                <a:solidFill>
                  <a:srgbClr val="0070C0"/>
                </a:solidFill>
              </a:rPr>
              <a:t>Portal</a:t>
            </a:r>
            <a:endParaRPr lang="en-US" sz="3200" dirty="0"/>
          </a:p>
        </p:txBody>
      </p:sp>
      <p:sp>
        <p:nvSpPr>
          <p:cNvPr id="3" name="Content Placeholder 2"/>
          <p:cNvSpPr>
            <a:spLocks noGrp="1"/>
          </p:cNvSpPr>
          <p:nvPr>
            <p:ph idx="1"/>
          </p:nvPr>
        </p:nvSpPr>
        <p:spPr/>
        <p:txBody>
          <a:bodyPr/>
          <a:lstStyle/>
          <a:p>
            <a:pPr marL="0" indent="0" algn="ctr">
              <a:buNone/>
            </a:pPr>
            <a:r>
              <a:rPr lang="en-US" sz="3000" b="1" dirty="0" smtClean="0">
                <a:solidFill>
                  <a:srgbClr val="C00000"/>
                </a:solidFill>
              </a:rPr>
              <a:t>What are </a:t>
            </a:r>
            <a:r>
              <a:rPr lang="en-US" sz="3000" b="1" dirty="0">
                <a:solidFill>
                  <a:srgbClr val="C00000"/>
                </a:solidFill>
              </a:rPr>
              <a:t>g</a:t>
            </a:r>
            <a:r>
              <a:rPr lang="en-US" sz="3000" b="1" dirty="0" smtClean="0">
                <a:solidFill>
                  <a:srgbClr val="C00000"/>
                </a:solidFill>
              </a:rPr>
              <a:t>eneral documents?</a:t>
            </a:r>
            <a:endParaRPr lang="en-US" sz="3000" b="1" dirty="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227" y="2345558"/>
            <a:ext cx="4329545" cy="3247159"/>
          </a:xfrm>
          <a:prstGeom prst="rect">
            <a:avLst/>
          </a:prstGeom>
        </p:spPr>
      </p:pic>
      <p:pic>
        <p:nvPicPr>
          <p:cNvPr id="5" name="Picture 4"/>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4147285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9125579" cy="960120"/>
          </a:xfrm>
        </p:spPr>
        <p:txBody>
          <a:bodyPr/>
          <a:lstStyle/>
          <a:p>
            <a:r>
              <a:rPr lang="en-US" sz="4000" b="1" dirty="0">
                <a:hlinkClick r:id="rId2"/>
              </a:rPr>
              <a:t>https://</a:t>
            </a:r>
            <a:r>
              <a:rPr lang="en-US" sz="4000" b="1" dirty="0" smtClean="0">
                <a:hlinkClick r:id="rId2"/>
              </a:rPr>
              <a:t>grantsportal-demo-site.azurewebsites.net</a:t>
            </a:r>
            <a:r>
              <a:rPr lang="en-US" sz="4000" b="1" dirty="0" smtClean="0"/>
              <a:t/>
            </a:r>
            <a:br>
              <a:rPr lang="en-US" sz="4000" b="1" dirty="0" smtClean="0"/>
            </a:br>
            <a:r>
              <a:rPr lang="en-US" b="1" dirty="0">
                <a:solidFill>
                  <a:srgbClr val="FF0000"/>
                </a:solidFill>
              </a:rPr>
              <a:t/>
            </a:r>
            <a:br>
              <a:rPr lang="en-US" b="1" dirty="0">
                <a:solidFill>
                  <a:srgbClr val="FF0000"/>
                </a:solidFill>
              </a:rPr>
            </a:br>
            <a:endParaRPr lang="en-US" b="1" dirty="0">
              <a:solidFill>
                <a:srgbClr val="0070C0"/>
              </a:solidFill>
            </a:endParaRPr>
          </a:p>
        </p:txBody>
      </p:sp>
      <p:pic>
        <p:nvPicPr>
          <p:cNvPr id="9" name="Picture 8"/>
          <p:cNvPicPr>
            <a:picLocks noChangeAspect="1"/>
          </p:cNvPicPr>
          <p:nvPr/>
        </p:nvPicPr>
        <p:blipFill rotWithShape="1">
          <a:blip r:embed="rId3"/>
          <a:srcRect t="8295" b="6293"/>
          <a:stretch/>
        </p:blipFill>
        <p:spPr>
          <a:xfrm>
            <a:off x="173667" y="1609965"/>
            <a:ext cx="8778240" cy="3878377"/>
          </a:xfrm>
          <a:prstGeom prst="rect">
            <a:avLst/>
          </a:prstGeom>
        </p:spPr>
      </p:pic>
      <p:sp>
        <p:nvSpPr>
          <p:cNvPr id="3" name="TextBox 2"/>
          <p:cNvSpPr txBox="1"/>
          <p:nvPr/>
        </p:nvSpPr>
        <p:spPr>
          <a:xfrm>
            <a:off x="173667" y="4500228"/>
            <a:ext cx="8778239" cy="646331"/>
          </a:xfrm>
          <a:prstGeom prst="rect">
            <a:avLst/>
          </a:prstGeom>
          <a:noFill/>
        </p:spPr>
        <p:txBody>
          <a:bodyPr wrap="square" rtlCol="0">
            <a:spAutoFit/>
          </a:bodyPr>
          <a:lstStyle/>
          <a:p>
            <a:pPr algn="ctr"/>
            <a:r>
              <a:rPr lang="en-US" sz="3600" dirty="0" smtClean="0">
                <a:solidFill>
                  <a:srgbClr val="1D02BE"/>
                </a:solidFill>
              </a:rPr>
              <a:t>Log back into the Demo Grants Portal Site</a:t>
            </a:r>
            <a:endParaRPr lang="en-US" sz="4400" b="1" dirty="0">
              <a:solidFill>
                <a:srgbClr val="C00000"/>
              </a:solidFill>
            </a:endParaRPr>
          </a:p>
        </p:txBody>
      </p:sp>
      <p:pic>
        <p:nvPicPr>
          <p:cNvPr id="5" name="Picture 4"/>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2007095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 y="1418340"/>
            <a:ext cx="8778240" cy="3628781"/>
          </a:xfrm>
          <a:prstGeom prst="rect">
            <a:avLst/>
          </a:prstGeom>
        </p:spPr>
      </p:pic>
      <p:sp>
        <p:nvSpPr>
          <p:cNvPr id="2" name="Title 1"/>
          <p:cNvSpPr>
            <a:spLocks noGrp="1"/>
          </p:cNvSpPr>
          <p:nvPr>
            <p:ph type="title"/>
          </p:nvPr>
        </p:nvSpPr>
        <p:spPr>
          <a:xfrm>
            <a:off x="0" y="0"/>
            <a:ext cx="9144000" cy="1143000"/>
          </a:xfrm>
        </p:spPr>
        <p:txBody>
          <a:bodyPr/>
          <a:lstStyle/>
          <a:p>
            <a:r>
              <a:rPr lang="en-US" sz="2400" b="1" dirty="0">
                <a:solidFill>
                  <a:srgbClr val="C00000"/>
                </a:solidFill>
              </a:rPr>
              <a:t>U</a:t>
            </a:r>
            <a:r>
              <a:rPr lang="en-US" sz="2400" b="1" dirty="0" smtClean="0">
                <a:solidFill>
                  <a:srgbClr val="C00000"/>
                </a:solidFill>
              </a:rPr>
              <a:t>nder “My </a:t>
            </a:r>
            <a:r>
              <a:rPr lang="en-US" sz="2400" b="1" dirty="0">
                <a:solidFill>
                  <a:srgbClr val="C00000"/>
                </a:solidFill>
              </a:rPr>
              <a:t>Organization</a:t>
            </a:r>
            <a:r>
              <a:rPr lang="en-US" sz="2400" b="1" dirty="0" smtClean="0">
                <a:solidFill>
                  <a:srgbClr val="C00000"/>
                </a:solidFill>
              </a:rPr>
              <a:t>” click “Event </a:t>
            </a:r>
            <a:r>
              <a:rPr lang="en-US" sz="2400" b="1" dirty="0">
                <a:solidFill>
                  <a:srgbClr val="C00000"/>
                </a:solidFill>
              </a:rPr>
              <a:t>PA Requests” </a:t>
            </a:r>
            <a:r>
              <a:rPr lang="en-US" sz="2400" b="1" dirty="0" smtClean="0">
                <a:solidFill>
                  <a:srgbClr val="C00000"/>
                </a:solidFill>
              </a:rPr>
              <a:t>and </a:t>
            </a:r>
            <a:r>
              <a:rPr lang="en-US" sz="2400" b="1" dirty="0">
                <a:solidFill>
                  <a:srgbClr val="C00000"/>
                </a:solidFill>
              </a:rPr>
              <a:t>select </a:t>
            </a:r>
            <a:r>
              <a:rPr lang="en-US" sz="2400" b="1" dirty="0" smtClean="0">
                <a:solidFill>
                  <a:srgbClr val="C00000"/>
                </a:solidFill>
              </a:rPr>
              <a:t>CO-EOC by </a:t>
            </a:r>
            <a:r>
              <a:rPr lang="en-US" sz="2400" b="1" dirty="0">
                <a:solidFill>
                  <a:srgbClr val="C00000"/>
                </a:solidFill>
              </a:rPr>
              <a:t>clicking the magnifying glass </a:t>
            </a:r>
            <a:r>
              <a:rPr lang="en-US" sz="2400" b="1" dirty="0" smtClean="0">
                <a:solidFill>
                  <a:srgbClr val="C00000"/>
                </a:solidFill>
              </a:rPr>
              <a:t>🔍 on the left</a:t>
            </a:r>
            <a:endParaRPr lang="en-US" sz="2400" dirty="0"/>
          </a:p>
        </p:txBody>
      </p:sp>
      <p:sp>
        <p:nvSpPr>
          <p:cNvPr id="3" name="Rectangle 2"/>
          <p:cNvSpPr/>
          <p:nvPr/>
        </p:nvSpPr>
        <p:spPr>
          <a:xfrm>
            <a:off x="1656080" y="3855720"/>
            <a:ext cx="1046480" cy="6045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120" y="2956560"/>
            <a:ext cx="1656080" cy="37592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1425821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154"/>
            <a:ext cx="9144000" cy="1143000"/>
          </a:xfrm>
        </p:spPr>
        <p:txBody>
          <a:bodyPr/>
          <a:lstStyle/>
          <a:p>
            <a:r>
              <a:rPr lang="en-US" sz="3200" b="1" dirty="0">
                <a:solidFill>
                  <a:schemeClr val="accent4"/>
                </a:solidFill>
              </a:rPr>
              <a:t>U</a:t>
            </a:r>
            <a:r>
              <a:rPr lang="en-US" sz="3200" b="1" dirty="0" smtClean="0">
                <a:solidFill>
                  <a:schemeClr val="accent4"/>
                </a:solidFill>
              </a:rPr>
              <a:t>nder “Event Profile” scroll down to “Documents” bar and click </a:t>
            </a:r>
            <a:r>
              <a:rPr lang="en-US" sz="3200" b="1" dirty="0">
                <a:solidFill>
                  <a:schemeClr val="accent4"/>
                </a:solidFill>
              </a:rPr>
              <a:t>“Manage</a:t>
            </a:r>
            <a:r>
              <a:rPr lang="en-US" sz="3200" b="1" dirty="0" smtClean="0">
                <a:solidFill>
                  <a:schemeClr val="accent4"/>
                </a:solidFill>
              </a:rPr>
              <a:t>” button on the right</a:t>
            </a:r>
            <a:r>
              <a:rPr lang="en-US" sz="2400" b="1" dirty="0">
                <a:solidFill>
                  <a:schemeClr val="accent4"/>
                </a:solidFill>
              </a:rPr>
              <a:t/>
            </a:r>
            <a:br>
              <a:rPr lang="en-US" sz="2400" b="1" dirty="0">
                <a:solidFill>
                  <a:schemeClr val="accent4"/>
                </a:solidFill>
              </a:rPr>
            </a:br>
            <a:endParaRPr lang="en-US" sz="2400" dirty="0">
              <a:solidFill>
                <a:schemeClr val="accent4"/>
              </a:solidFill>
            </a:endParaRPr>
          </a:p>
        </p:txBody>
      </p:sp>
      <p:pic>
        <p:nvPicPr>
          <p:cNvPr id="5" name="Picture 4"/>
          <p:cNvPicPr>
            <a:picLocks noChangeAspect="1"/>
          </p:cNvPicPr>
          <p:nvPr/>
        </p:nvPicPr>
        <p:blipFill rotWithShape="1">
          <a:blip r:embed="rId2"/>
          <a:srcRect l="1333" t="14803" r="2556" b="2192"/>
          <a:stretch/>
        </p:blipFill>
        <p:spPr>
          <a:xfrm>
            <a:off x="182880" y="1615441"/>
            <a:ext cx="8778240" cy="3805595"/>
          </a:xfrm>
          <a:prstGeom prst="rect">
            <a:avLst/>
          </a:prstGeom>
        </p:spPr>
      </p:pic>
      <p:sp>
        <p:nvSpPr>
          <p:cNvPr id="4" name="Rectangle 3"/>
          <p:cNvSpPr/>
          <p:nvPr/>
        </p:nvSpPr>
        <p:spPr>
          <a:xfrm>
            <a:off x="7816820" y="4765985"/>
            <a:ext cx="1066800" cy="5791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440" y="2885440"/>
            <a:ext cx="1656080" cy="37592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9998575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2880" y="1548839"/>
            <a:ext cx="8778240" cy="3405231"/>
          </a:xfrm>
          <a:prstGeom prst="rect">
            <a:avLst/>
          </a:prstGeom>
        </p:spPr>
      </p:pic>
      <p:sp>
        <p:nvSpPr>
          <p:cNvPr id="2" name="Title 1"/>
          <p:cNvSpPr>
            <a:spLocks noGrp="1"/>
          </p:cNvSpPr>
          <p:nvPr>
            <p:ph type="title"/>
          </p:nvPr>
        </p:nvSpPr>
        <p:spPr>
          <a:xfrm>
            <a:off x="0" y="-103239"/>
            <a:ext cx="9144000" cy="1143000"/>
          </a:xfrm>
        </p:spPr>
        <p:txBody>
          <a:bodyPr/>
          <a:lstStyle/>
          <a:p>
            <a:r>
              <a:rPr lang="en-US" sz="3200" b="1" dirty="0">
                <a:solidFill>
                  <a:srgbClr val="00B050"/>
                </a:solidFill>
              </a:rPr>
              <a:t>C</a:t>
            </a:r>
            <a:r>
              <a:rPr lang="en-US" sz="3200" b="1" dirty="0" smtClean="0">
                <a:solidFill>
                  <a:srgbClr val="00B050"/>
                </a:solidFill>
              </a:rPr>
              <a:t>lick green “Add </a:t>
            </a:r>
            <a:r>
              <a:rPr lang="en-US" sz="3200" b="1" dirty="0">
                <a:solidFill>
                  <a:srgbClr val="00B050"/>
                </a:solidFill>
              </a:rPr>
              <a:t>Document</a:t>
            </a:r>
            <a:r>
              <a:rPr lang="en-US" sz="3200" b="1" dirty="0" smtClean="0">
                <a:solidFill>
                  <a:srgbClr val="00B050"/>
                </a:solidFill>
              </a:rPr>
              <a:t>” button to </a:t>
            </a:r>
            <a:br>
              <a:rPr lang="en-US" sz="3200" b="1" dirty="0" smtClean="0">
                <a:solidFill>
                  <a:srgbClr val="00B050"/>
                </a:solidFill>
              </a:rPr>
            </a:br>
            <a:r>
              <a:rPr lang="en-US" sz="3200" b="1" dirty="0" smtClean="0">
                <a:solidFill>
                  <a:srgbClr val="00B050"/>
                </a:solidFill>
              </a:rPr>
              <a:t>upload a document</a:t>
            </a:r>
            <a:r>
              <a:rPr lang="en-US" sz="2800" b="1" dirty="0">
                <a:solidFill>
                  <a:srgbClr val="C00000"/>
                </a:solidFill>
              </a:rPr>
              <a:t/>
            </a:r>
            <a:br>
              <a:rPr lang="en-US" sz="2800" b="1" dirty="0">
                <a:solidFill>
                  <a:srgbClr val="C00000"/>
                </a:solidFill>
              </a:rPr>
            </a:br>
            <a:endParaRPr lang="en-US" sz="2800" dirty="0"/>
          </a:p>
        </p:txBody>
      </p:sp>
      <p:sp>
        <p:nvSpPr>
          <p:cNvPr id="5" name="Rectangle 4"/>
          <p:cNvSpPr/>
          <p:nvPr/>
        </p:nvSpPr>
        <p:spPr>
          <a:xfrm>
            <a:off x="7559040" y="2235199"/>
            <a:ext cx="1402080" cy="52926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5545789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b="1" dirty="0" smtClean="0">
                <a:solidFill>
                  <a:srgbClr val="00B050"/>
                </a:solidFill>
              </a:rPr>
              <a:t>In </a:t>
            </a:r>
            <a:r>
              <a:rPr lang="en-US" sz="3200" b="1" dirty="0">
                <a:solidFill>
                  <a:srgbClr val="00B050"/>
                </a:solidFill>
              </a:rPr>
              <a:t>the pop-up box, click green “Select Document” button </a:t>
            </a:r>
            <a:r>
              <a:rPr lang="en-US" sz="3200" b="1" dirty="0" smtClean="0">
                <a:solidFill>
                  <a:srgbClr val="00B050"/>
                </a:solidFill>
              </a:rPr>
              <a:t>and choose a SAFE document from your desktop to upload</a:t>
            </a:r>
            <a:endParaRPr lang="en-US" sz="3200" dirty="0"/>
          </a:p>
        </p:txBody>
      </p:sp>
      <p:sp>
        <p:nvSpPr>
          <p:cNvPr id="5" name="TextBox 4"/>
          <p:cNvSpPr txBox="1"/>
          <p:nvPr/>
        </p:nvSpPr>
        <p:spPr>
          <a:xfrm>
            <a:off x="2513125" y="6198357"/>
            <a:ext cx="5249115" cy="369332"/>
          </a:xfrm>
          <a:prstGeom prst="rect">
            <a:avLst/>
          </a:prstGeom>
          <a:noFill/>
        </p:spPr>
        <p:txBody>
          <a:bodyPr wrap="square" rtlCol="0">
            <a:spAutoFit/>
          </a:bodyPr>
          <a:lstStyle/>
          <a:p>
            <a:r>
              <a:rPr lang="en-US" b="1" dirty="0" smtClean="0"/>
              <a:t>Notice Maximum File Size is currently at </a:t>
            </a:r>
            <a:r>
              <a:rPr lang="en-US" b="1" dirty="0" smtClean="0">
                <a:solidFill>
                  <a:srgbClr val="C00000"/>
                </a:solidFill>
              </a:rPr>
              <a:t>100 MB</a:t>
            </a:r>
            <a:r>
              <a:rPr lang="en-US" b="1" dirty="0" smtClean="0"/>
              <a:t>.</a:t>
            </a:r>
            <a:endParaRPr lang="en-US" b="1" dirty="0"/>
          </a:p>
        </p:txBody>
      </p:sp>
      <p:pic>
        <p:nvPicPr>
          <p:cNvPr id="3" name="Picture 2"/>
          <p:cNvPicPr>
            <a:picLocks noChangeAspect="1"/>
          </p:cNvPicPr>
          <p:nvPr/>
        </p:nvPicPr>
        <p:blipFill>
          <a:blip r:embed="rId2"/>
          <a:stretch>
            <a:fillRect/>
          </a:stretch>
        </p:blipFill>
        <p:spPr>
          <a:xfrm>
            <a:off x="182880" y="1539240"/>
            <a:ext cx="8778240" cy="4121916"/>
          </a:xfrm>
          <a:prstGeom prst="rect">
            <a:avLst/>
          </a:prstGeom>
        </p:spPr>
      </p:pic>
      <p:sp>
        <p:nvSpPr>
          <p:cNvPr id="6" name="Rectangle 5"/>
          <p:cNvSpPr/>
          <p:nvPr/>
        </p:nvSpPr>
        <p:spPr>
          <a:xfrm>
            <a:off x="1960880" y="3068320"/>
            <a:ext cx="1198880" cy="37686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8199040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1905" cy="1143000"/>
          </a:xfrm>
        </p:spPr>
        <p:txBody>
          <a:bodyPr/>
          <a:lstStyle/>
          <a:p>
            <a:r>
              <a:rPr lang="en-US" sz="3200" b="1" dirty="0">
                <a:solidFill>
                  <a:schemeClr val="accent4"/>
                </a:solidFill>
              </a:rPr>
              <a:t>Search by “File name” in “File Upload” </a:t>
            </a:r>
            <a:r>
              <a:rPr lang="en-US" sz="3200" b="1" dirty="0" smtClean="0">
                <a:solidFill>
                  <a:schemeClr val="accent4"/>
                </a:solidFill>
              </a:rPr>
              <a:t>pop-up box and click </a:t>
            </a:r>
            <a:r>
              <a:rPr lang="en-US" sz="3200" b="1" dirty="0">
                <a:solidFill>
                  <a:schemeClr val="accent4"/>
                </a:solidFill>
              </a:rPr>
              <a:t>“Open” button</a:t>
            </a:r>
            <a:endParaRPr lang="en-US" sz="3200" dirty="0">
              <a:solidFill>
                <a:schemeClr val="accent4"/>
              </a:solidFill>
            </a:endParaRPr>
          </a:p>
        </p:txBody>
      </p:sp>
      <p:pic>
        <p:nvPicPr>
          <p:cNvPr id="3" name="Picture 2"/>
          <p:cNvPicPr>
            <a:picLocks noChangeAspect="1"/>
          </p:cNvPicPr>
          <p:nvPr/>
        </p:nvPicPr>
        <p:blipFill>
          <a:blip r:embed="rId2"/>
          <a:stretch>
            <a:fillRect/>
          </a:stretch>
        </p:blipFill>
        <p:spPr>
          <a:xfrm>
            <a:off x="181831" y="1705026"/>
            <a:ext cx="8778240" cy="4082578"/>
          </a:xfrm>
          <a:prstGeom prst="rect">
            <a:avLst/>
          </a:prstGeom>
        </p:spPr>
      </p:pic>
      <p:sp>
        <p:nvSpPr>
          <p:cNvPr id="6" name="Rectangle 5"/>
          <p:cNvSpPr/>
          <p:nvPr/>
        </p:nvSpPr>
        <p:spPr>
          <a:xfrm>
            <a:off x="3971510" y="4815840"/>
            <a:ext cx="2195609" cy="3057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55359" y="5039360"/>
            <a:ext cx="772161" cy="304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996062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1143000"/>
          </a:xfrm>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p:txBody>
          <a:bodyPr/>
          <a:lstStyle/>
          <a:p>
            <a:pPr marL="0" indent="0" algn="ctr">
              <a:buNone/>
            </a:pPr>
            <a:r>
              <a:rPr lang="en-US" sz="3000" b="1" dirty="0" smtClean="0">
                <a:solidFill>
                  <a:srgbClr val="C00000"/>
                </a:solidFill>
              </a:rPr>
              <a:t>Essential Elements of Information</a:t>
            </a:r>
          </a:p>
          <a:p>
            <a:pPr marL="0" indent="0">
              <a:buNone/>
            </a:pPr>
            <a:endParaRPr lang="en-US" sz="800" dirty="0" smtClean="0"/>
          </a:p>
        </p:txBody>
      </p:sp>
      <p:pic>
        <p:nvPicPr>
          <p:cNvPr id="5" name="Picture 4"/>
          <p:cNvPicPr>
            <a:picLocks noChangeAspect="1"/>
          </p:cNvPicPr>
          <p:nvPr/>
        </p:nvPicPr>
        <p:blipFill>
          <a:blip r:embed="rId3"/>
          <a:stretch>
            <a:fillRect/>
          </a:stretch>
        </p:blipFill>
        <p:spPr>
          <a:xfrm>
            <a:off x="2256405" y="2413064"/>
            <a:ext cx="4572638" cy="3429479"/>
          </a:xfrm>
          <a:prstGeom prst="rect">
            <a:avLst/>
          </a:prstGeom>
        </p:spPr>
      </p:pic>
      <p:pic>
        <p:nvPicPr>
          <p:cNvPr id="7" name="Picture 6"/>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9600068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458" y="0"/>
            <a:ext cx="8436077" cy="1143000"/>
          </a:xfrm>
        </p:spPr>
        <p:txBody>
          <a:bodyPr/>
          <a:lstStyle/>
          <a:p>
            <a:r>
              <a:rPr lang="en-US" sz="3200" b="1" dirty="0" smtClean="0">
                <a:solidFill>
                  <a:srgbClr val="0070C0"/>
                </a:solidFill>
              </a:rPr>
              <a:t>Fill out all attachment identifiers and click </a:t>
            </a:r>
            <a:br>
              <a:rPr lang="en-US" sz="3200" b="1" dirty="0" smtClean="0">
                <a:solidFill>
                  <a:srgbClr val="0070C0"/>
                </a:solidFill>
              </a:rPr>
            </a:br>
            <a:r>
              <a:rPr lang="en-US" sz="3200" b="1" dirty="0" smtClean="0">
                <a:solidFill>
                  <a:srgbClr val="0070C0"/>
                </a:solidFill>
              </a:rPr>
              <a:t>“Add Document” button</a:t>
            </a:r>
            <a:endParaRPr lang="en-US" sz="3200" dirty="0">
              <a:solidFill>
                <a:srgbClr val="0070C0"/>
              </a:solidFill>
            </a:endParaRPr>
          </a:p>
        </p:txBody>
      </p:sp>
      <p:sp>
        <p:nvSpPr>
          <p:cNvPr id="6" name="TextBox 5"/>
          <p:cNvSpPr txBox="1"/>
          <p:nvPr/>
        </p:nvSpPr>
        <p:spPr>
          <a:xfrm>
            <a:off x="2765814" y="6059857"/>
            <a:ext cx="5026906" cy="646331"/>
          </a:xfrm>
          <a:prstGeom prst="rect">
            <a:avLst/>
          </a:prstGeom>
          <a:noFill/>
        </p:spPr>
        <p:txBody>
          <a:bodyPr wrap="square" rtlCol="0">
            <a:spAutoFit/>
          </a:bodyPr>
          <a:lstStyle/>
          <a:p>
            <a:r>
              <a:rPr lang="en-US" b="1" dirty="0" smtClean="0"/>
              <a:t>Notice user can assign more than one category/tag to identify the type of attachment.</a:t>
            </a:r>
            <a:endParaRPr lang="en-US" b="1" dirty="0"/>
          </a:p>
        </p:txBody>
      </p:sp>
      <p:pic>
        <p:nvPicPr>
          <p:cNvPr id="3" name="Picture 2"/>
          <p:cNvPicPr>
            <a:picLocks noChangeAspect="1"/>
          </p:cNvPicPr>
          <p:nvPr/>
        </p:nvPicPr>
        <p:blipFill rotWithShape="1">
          <a:blip r:embed="rId2"/>
          <a:srcRect l="10196" r="10174" b="2211"/>
          <a:stretch/>
        </p:blipFill>
        <p:spPr>
          <a:xfrm>
            <a:off x="181896" y="978743"/>
            <a:ext cx="8778240" cy="4997307"/>
          </a:xfrm>
          <a:prstGeom prst="rect">
            <a:avLst/>
          </a:prstGeom>
        </p:spPr>
      </p:pic>
      <p:sp>
        <p:nvSpPr>
          <p:cNvPr id="7" name="Rectangle 6"/>
          <p:cNvSpPr/>
          <p:nvPr/>
        </p:nvSpPr>
        <p:spPr>
          <a:xfrm>
            <a:off x="5709919" y="5540433"/>
            <a:ext cx="1259841" cy="49910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37372234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742"/>
            <a:ext cx="8229600" cy="1143000"/>
          </a:xfrm>
        </p:spPr>
        <p:txBody>
          <a:bodyPr/>
          <a:lstStyle/>
          <a:p>
            <a:r>
              <a:rPr lang="en-US" sz="3200" b="1" dirty="0" smtClean="0">
                <a:solidFill>
                  <a:schemeClr val="accent4"/>
                </a:solidFill>
              </a:rPr>
              <a:t>Uploading… Screen with “Cancel” button option</a:t>
            </a:r>
            <a:endParaRPr lang="en-US" sz="3200" dirty="0">
              <a:solidFill>
                <a:schemeClr val="accent4"/>
              </a:solidFill>
            </a:endParaRPr>
          </a:p>
        </p:txBody>
      </p:sp>
      <p:pic>
        <p:nvPicPr>
          <p:cNvPr id="4" name="Picture 3"/>
          <p:cNvPicPr>
            <a:picLocks noChangeAspect="1"/>
          </p:cNvPicPr>
          <p:nvPr/>
        </p:nvPicPr>
        <p:blipFill rotWithShape="1">
          <a:blip r:embed="rId2"/>
          <a:srcRect l="6111" t="8604" r="5778" b="31120"/>
          <a:stretch/>
        </p:blipFill>
        <p:spPr>
          <a:xfrm>
            <a:off x="182880" y="1493520"/>
            <a:ext cx="8778240" cy="3376246"/>
          </a:xfrm>
          <a:prstGeom prst="rect">
            <a:avLst/>
          </a:prstGeom>
        </p:spPr>
      </p:pic>
      <p:pic>
        <p:nvPicPr>
          <p:cNvPr id="5" name="Picture 4"/>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300410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8778240" cy="1143000"/>
          </a:xfrm>
        </p:spPr>
        <p:txBody>
          <a:bodyPr/>
          <a:lstStyle/>
          <a:p>
            <a:r>
              <a:rPr lang="en-US" sz="3200" b="1" dirty="0" smtClean="0">
                <a:solidFill>
                  <a:srgbClr val="0070C0"/>
                </a:solidFill>
              </a:rPr>
              <a:t>Manage Documents</a:t>
            </a:r>
            <a:r>
              <a:rPr lang="en-US" sz="3200" b="1" dirty="0">
                <a:solidFill>
                  <a:srgbClr val="0070C0"/>
                </a:solidFill>
              </a:rPr>
              <a:t> </a:t>
            </a:r>
            <a:r>
              <a:rPr lang="en-US" sz="3200" b="1" dirty="0" smtClean="0">
                <a:solidFill>
                  <a:srgbClr val="0070C0"/>
                </a:solidFill>
              </a:rPr>
              <a:t>with Edit/Remove button options, </a:t>
            </a:r>
            <a:r>
              <a:rPr lang="en-US" sz="3200" b="1" dirty="0" smtClean="0">
                <a:solidFill>
                  <a:srgbClr val="C00000"/>
                </a:solidFill>
              </a:rPr>
              <a:t/>
            </a:r>
            <a:br>
              <a:rPr lang="en-US" sz="3200" b="1" dirty="0" smtClean="0">
                <a:solidFill>
                  <a:srgbClr val="C00000"/>
                </a:solidFill>
              </a:rPr>
            </a:br>
            <a:r>
              <a:rPr lang="en-US" sz="3200" b="1" dirty="0" smtClean="0">
                <a:solidFill>
                  <a:srgbClr val="00B050"/>
                </a:solidFill>
              </a:rPr>
              <a:t>Add additional documents by clicking “Add Document”</a:t>
            </a:r>
            <a:endParaRPr lang="en-US" sz="3200" dirty="0">
              <a:solidFill>
                <a:srgbClr val="00B050"/>
              </a:solidFill>
            </a:endParaRPr>
          </a:p>
        </p:txBody>
      </p:sp>
      <p:pic>
        <p:nvPicPr>
          <p:cNvPr id="3" name="Picture 2"/>
          <p:cNvPicPr>
            <a:picLocks noChangeAspect="1"/>
          </p:cNvPicPr>
          <p:nvPr/>
        </p:nvPicPr>
        <p:blipFill>
          <a:blip r:embed="rId2"/>
          <a:stretch>
            <a:fillRect/>
          </a:stretch>
        </p:blipFill>
        <p:spPr>
          <a:xfrm>
            <a:off x="182880" y="2114330"/>
            <a:ext cx="8778240" cy="3099845"/>
          </a:xfrm>
          <a:prstGeom prst="rect">
            <a:avLst/>
          </a:prstGeom>
        </p:spPr>
      </p:pic>
      <p:sp>
        <p:nvSpPr>
          <p:cNvPr id="5" name="Rectangle 4"/>
          <p:cNvSpPr/>
          <p:nvPr/>
        </p:nvSpPr>
        <p:spPr>
          <a:xfrm>
            <a:off x="7701279" y="2715953"/>
            <a:ext cx="1259841" cy="49910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13839" y="3833553"/>
            <a:ext cx="802641" cy="55556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5516386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164"/>
            <a:ext cx="9144000" cy="1143000"/>
          </a:xfrm>
        </p:spPr>
        <p:txBody>
          <a:bodyPr/>
          <a:lstStyle/>
          <a:p>
            <a:r>
              <a:rPr lang="en-US" sz="2400" b="1" dirty="0" smtClean="0">
                <a:solidFill>
                  <a:schemeClr val="accent4"/>
                </a:solidFill>
              </a:rPr>
              <a:t>Go Under: Event PA Request – My Event Request Profile - scroll down and expand “Documents” bar </a:t>
            </a:r>
            <a:r>
              <a:rPr lang="en-US" sz="2400" b="1" dirty="0">
                <a:solidFill>
                  <a:schemeClr val="accent4"/>
                </a:solidFill>
              </a:rPr>
              <a:t>to view list of </a:t>
            </a:r>
            <a:r>
              <a:rPr lang="en-US" sz="2400" b="1" dirty="0" smtClean="0">
                <a:solidFill>
                  <a:schemeClr val="accent4"/>
                </a:solidFill>
              </a:rPr>
              <a:t>attachments under Profile (same for the Organization area)</a:t>
            </a:r>
            <a:endParaRPr lang="en-US" sz="2400" dirty="0">
              <a:solidFill>
                <a:schemeClr val="accent4"/>
              </a:solidFill>
            </a:endParaRPr>
          </a:p>
        </p:txBody>
      </p:sp>
      <p:pic>
        <p:nvPicPr>
          <p:cNvPr id="3" name="Picture 2"/>
          <p:cNvPicPr>
            <a:picLocks noChangeAspect="1"/>
          </p:cNvPicPr>
          <p:nvPr/>
        </p:nvPicPr>
        <p:blipFill>
          <a:blip r:embed="rId2"/>
          <a:stretch>
            <a:fillRect/>
          </a:stretch>
        </p:blipFill>
        <p:spPr>
          <a:xfrm>
            <a:off x="182880" y="1428521"/>
            <a:ext cx="8778240" cy="4026500"/>
          </a:xfrm>
          <a:prstGeom prst="rect">
            <a:avLst/>
          </a:prstGeom>
        </p:spPr>
      </p:pic>
      <p:sp>
        <p:nvSpPr>
          <p:cNvPr id="6" name="Rectangle 5"/>
          <p:cNvSpPr/>
          <p:nvPr/>
        </p:nvSpPr>
        <p:spPr>
          <a:xfrm>
            <a:off x="81280" y="2672080"/>
            <a:ext cx="1442720" cy="32512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0667785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22"/>
            <a:ext cx="9144000" cy="1143000"/>
          </a:xfrm>
        </p:spPr>
        <p:txBody>
          <a:bodyPr/>
          <a:lstStyle/>
          <a:p>
            <a:r>
              <a:rPr lang="en-US" sz="2400" b="1" dirty="0" smtClean="0">
                <a:solidFill>
                  <a:srgbClr val="0070C0"/>
                </a:solidFill>
              </a:rPr>
              <a:t>Select blue icon to the left of an Uploaded Document to open and view the attachment from the “Documents” bar</a:t>
            </a:r>
            <a:endParaRPr lang="en-US" sz="2400" dirty="0">
              <a:solidFill>
                <a:srgbClr val="0070C0"/>
              </a:solidFill>
            </a:endParaRPr>
          </a:p>
        </p:txBody>
      </p:sp>
      <p:pic>
        <p:nvPicPr>
          <p:cNvPr id="6" name="Picture 5"/>
          <p:cNvPicPr>
            <a:picLocks noChangeAspect="1"/>
          </p:cNvPicPr>
          <p:nvPr/>
        </p:nvPicPr>
        <p:blipFill>
          <a:blip r:embed="rId2"/>
          <a:stretch>
            <a:fillRect/>
          </a:stretch>
        </p:blipFill>
        <p:spPr>
          <a:xfrm>
            <a:off x="182880" y="1646606"/>
            <a:ext cx="8778240" cy="3867501"/>
          </a:xfrm>
          <a:prstGeom prst="rect">
            <a:avLst/>
          </a:prstGeom>
        </p:spPr>
      </p:pic>
      <p:sp>
        <p:nvSpPr>
          <p:cNvPr id="9" name="Rectangle 8"/>
          <p:cNvSpPr/>
          <p:nvPr/>
        </p:nvSpPr>
        <p:spPr>
          <a:xfrm>
            <a:off x="1645919" y="2634673"/>
            <a:ext cx="1066801" cy="5860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17519" y="4057073"/>
            <a:ext cx="3078481" cy="145703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6587404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9005"/>
          <a:stretch/>
        </p:blipFill>
        <p:spPr>
          <a:xfrm>
            <a:off x="172721" y="741680"/>
            <a:ext cx="8778240" cy="5179162"/>
          </a:xfrm>
          <a:prstGeom prst="rect">
            <a:avLst/>
          </a:prstGeom>
        </p:spPr>
      </p:pic>
      <p:sp>
        <p:nvSpPr>
          <p:cNvPr id="4" name="Title 1"/>
          <p:cNvSpPr>
            <a:spLocks noGrp="1"/>
          </p:cNvSpPr>
          <p:nvPr>
            <p:ph type="title"/>
          </p:nvPr>
        </p:nvSpPr>
        <p:spPr>
          <a:xfrm>
            <a:off x="182880" y="0"/>
            <a:ext cx="8778240" cy="1143000"/>
          </a:xfrm>
        </p:spPr>
        <p:txBody>
          <a:bodyPr/>
          <a:lstStyle/>
          <a:p>
            <a:r>
              <a:rPr lang="en-US" sz="3200" b="1" dirty="0" smtClean="0">
                <a:solidFill>
                  <a:schemeClr val="accent4"/>
                </a:solidFill>
              </a:rPr>
              <a:t>Downloaded Document</a:t>
            </a:r>
            <a:endParaRPr lang="en-US" sz="3200" dirty="0">
              <a:solidFill>
                <a:schemeClr val="accent4"/>
              </a:solidFill>
            </a:endParaRPr>
          </a:p>
        </p:txBody>
      </p:sp>
      <p:pic>
        <p:nvPicPr>
          <p:cNvPr id="6" name="Picture 5"/>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8720906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sz="3200" b="1" dirty="0" smtClean="0">
                <a:solidFill>
                  <a:schemeClr val="accent4"/>
                </a:solidFill>
              </a:rPr>
              <a:t>Documents should be placed under “My Organization Profile” if the items are not specific to an Event (i.e. Insurance Policy)</a:t>
            </a:r>
            <a:endParaRPr lang="en-US" sz="3200" dirty="0">
              <a:solidFill>
                <a:schemeClr val="accent4"/>
              </a:solidFill>
            </a:endParaRPr>
          </a:p>
        </p:txBody>
      </p:sp>
      <p:pic>
        <p:nvPicPr>
          <p:cNvPr id="4" name="Picture 3"/>
          <p:cNvPicPr>
            <a:picLocks noChangeAspect="1"/>
          </p:cNvPicPr>
          <p:nvPr/>
        </p:nvPicPr>
        <p:blipFill>
          <a:blip r:embed="rId2"/>
          <a:stretch>
            <a:fillRect/>
          </a:stretch>
        </p:blipFill>
        <p:spPr>
          <a:xfrm>
            <a:off x="182879" y="1778356"/>
            <a:ext cx="8778240" cy="3833293"/>
          </a:xfrm>
          <a:prstGeom prst="rect">
            <a:avLst/>
          </a:prstGeom>
        </p:spPr>
      </p:pic>
      <p:sp>
        <p:nvSpPr>
          <p:cNvPr id="7" name="Rectangle 6"/>
          <p:cNvSpPr/>
          <p:nvPr/>
        </p:nvSpPr>
        <p:spPr>
          <a:xfrm>
            <a:off x="91440" y="3149600"/>
            <a:ext cx="1808480" cy="4064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84160" y="3464560"/>
            <a:ext cx="1036319" cy="589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2329821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5254"/>
            <a:ext cx="9144000" cy="762000"/>
          </a:xfrm>
        </p:spPr>
        <p:txBody>
          <a:bodyPr/>
          <a:lstStyle/>
          <a:p>
            <a:r>
              <a:rPr lang="en-US" sz="2400" b="1" dirty="0" smtClean="0">
                <a:solidFill>
                  <a:schemeClr val="accent4"/>
                </a:solidFill>
              </a:rPr>
              <a:t>Once Documents exercise is complete, go ahead </a:t>
            </a:r>
            <a:br>
              <a:rPr lang="en-US" sz="2400" b="1" dirty="0" smtClean="0">
                <a:solidFill>
                  <a:schemeClr val="accent4"/>
                </a:solidFill>
              </a:rPr>
            </a:br>
            <a:r>
              <a:rPr lang="en-US" sz="2400" b="1" dirty="0" smtClean="0">
                <a:solidFill>
                  <a:schemeClr val="accent4"/>
                </a:solidFill>
              </a:rPr>
              <a:t>and sign out of your Demo Grants Portal Account</a:t>
            </a:r>
            <a:endParaRPr lang="en-US" sz="2400" b="1" dirty="0">
              <a:solidFill>
                <a:schemeClr val="accent4"/>
              </a:solidFill>
            </a:endParaRPr>
          </a:p>
        </p:txBody>
      </p:sp>
      <p:pic>
        <p:nvPicPr>
          <p:cNvPr id="6" name="Picture 5"/>
          <p:cNvPicPr>
            <a:picLocks noChangeAspect="1"/>
          </p:cNvPicPr>
          <p:nvPr/>
        </p:nvPicPr>
        <p:blipFill rotWithShape="1">
          <a:blip r:embed="rId2"/>
          <a:srcRect l="1158" t="12601" r="1736" b="13120"/>
          <a:stretch/>
        </p:blipFill>
        <p:spPr>
          <a:xfrm>
            <a:off x="182879" y="1615440"/>
            <a:ext cx="8778240" cy="3777050"/>
          </a:xfrm>
          <a:prstGeom prst="rect">
            <a:avLst/>
          </a:prstGeom>
        </p:spPr>
      </p:pic>
      <p:sp>
        <p:nvSpPr>
          <p:cNvPr id="7" name="Rectangle 6"/>
          <p:cNvSpPr/>
          <p:nvPr/>
        </p:nvSpPr>
        <p:spPr>
          <a:xfrm>
            <a:off x="7477760" y="2123440"/>
            <a:ext cx="1483359"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4274490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78"/>
            <a:ext cx="8229600" cy="1143000"/>
          </a:xfrm>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a:xfrm>
            <a:off x="457200" y="1228905"/>
            <a:ext cx="8229600" cy="5075285"/>
          </a:xfrm>
        </p:spPr>
        <p:txBody>
          <a:bodyPr/>
          <a:lstStyle/>
          <a:p>
            <a:pPr marL="0" indent="0" algn="ctr">
              <a:buNone/>
            </a:pPr>
            <a:r>
              <a:rPr lang="en-US" sz="3000" b="1" dirty="0" smtClean="0">
                <a:solidFill>
                  <a:srgbClr val="C00000"/>
                </a:solidFill>
              </a:rPr>
              <a:t>Scope of Work and Cost: Decision Making Considerations for Applicants</a:t>
            </a:r>
          </a:p>
          <a:p>
            <a:pPr>
              <a:buFont typeface="Arial" panose="020B0604020202020204" pitchFamily="34" charset="0"/>
              <a:buChar char="‒"/>
            </a:pPr>
            <a:r>
              <a:rPr lang="en-US" sz="2400" dirty="0" smtClean="0"/>
              <a:t>Does the Applicant have a Certified Engineer or Qualified </a:t>
            </a:r>
            <a:r>
              <a:rPr lang="en-US" sz="2400" dirty="0"/>
              <a:t>C</a:t>
            </a:r>
            <a:r>
              <a:rPr lang="en-US" sz="2400" dirty="0" smtClean="0"/>
              <a:t>ost </a:t>
            </a:r>
            <a:r>
              <a:rPr lang="en-US" sz="2400" dirty="0"/>
              <a:t>E</a:t>
            </a:r>
            <a:r>
              <a:rPr lang="en-US" sz="2400" dirty="0" smtClean="0"/>
              <a:t>stimator Available?</a:t>
            </a:r>
          </a:p>
          <a:p>
            <a:pPr>
              <a:buFont typeface="Arial" panose="020B0604020202020204" pitchFamily="34" charset="0"/>
              <a:buChar char="‒"/>
            </a:pPr>
            <a:r>
              <a:rPr lang="en-US" sz="2400" dirty="0" smtClean="0"/>
              <a:t>Are documented local costs (unit costs) readily available?</a:t>
            </a:r>
          </a:p>
          <a:p>
            <a:pPr>
              <a:buFont typeface="Arial" panose="020B0604020202020204" pitchFamily="34" charset="0"/>
              <a:buChar char="‒"/>
            </a:pPr>
            <a:r>
              <a:rPr lang="en-US" sz="2400" dirty="0" smtClean="0"/>
              <a:t>Is the disaster recovery on a scale where taking on scoping and costing is beyond capacity?</a:t>
            </a:r>
          </a:p>
          <a:p>
            <a:pPr>
              <a:buFont typeface="Arial" panose="020B0604020202020204" pitchFamily="34" charset="0"/>
              <a:buChar char="‒"/>
            </a:pPr>
            <a:r>
              <a:rPr lang="en-US" sz="2400" dirty="0" smtClean="0"/>
              <a:t>Does the work require specialized expertise/ factors/ considerations?</a:t>
            </a:r>
            <a:endParaRPr lang="en-US" sz="2400" b="1"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281" y="5093527"/>
            <a:ext cx="2784144" cy="1566082"/>
          </a:xfrm>
          <a:prstGeom prst="rect">
            <a:avLst/>
          </a:prstGeom>
        </p:spPr>
      </p:pic>
      <p:pic>
        <p:nvPicPr>
          <p:cNvPr id="6" name="Picture 5"/>
          <p:cNvPicPr>
            <a:picLocks noChangeAspect="1"/>
          </p:cNvPicPr>
          <p:nvPr/>
        </p:nvPicPr>
        <p:blipFill>
          <a:blip r:embed="rId4"/>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18665071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0070C0"/>
                </a:solidFill>
              </a:rPr>
              <a:t>Phase II – Intake Damage and Eligibility Analysis – Action Items</a:t>
            </a:r>
            <a:endParaRPr lang="en-US" sz="3200" dirty="0"/>
          </a:p>
        </p:txBody>
      </p:sp>
      <p:sp>
        <p:nvSpPr>
          <p:cNvPr id="3" name="Content Placeholder 2"/>
          <p:cNvSpPr>
            <a:spLocks noGrp="1"/>
          </p:cNvSpPr>
          <p:nvPr>
            <p:ph idx="1"/>
          </p:nvPr>
        </p:nvSpPr>
        <p:spPr>
          <a:xfrm>
            <a:off x="457200" y="1300025"/>
            <a:ext cx="8229600" cy="5047990"/>
          </a:xfrm>
        </p:spPr>
        <p:txBody>
          <a:bodyPr/>
          <a:lstStyle/>
          <a:p>
            <a:pPr marL="0" indent="0" algn="ctr">
              <a:buNone/>
            </a:pPr>
            <a:r>
              <a:rPr lang="en-US" sz="3000" b="1" dirty="0" smtClean="0">
                <a:solidFill>
                  <a:srgbClr val="C00000"/>
                </a:solidFill>
              </a:rPr>
              <a:t>Scope of Work and Costs: Decision Making Considerations for Applicants</a:t>
            </a:r>
          </a:p>
          <a:p>
            <a:pPr>
              <a:lnSpc>
                <a:spcPct val="107000"/>
              </a:lnSpc>
              <a:spcBef>
                <a:spcPts val="0"/>
              </a:spcBef>
              <a:spcAft>
                <a:spcPts val="800"/>
              </a:spcAft>
              <a:buFont typeface="Arial" panose="020B0604020202020204" pitchFamily="34" charset="0"/>
              <a:buChar char="‒"/>
            </a:pPr>
            <a:r>
              <a:rPr lang="en-US" sz="2800" b="1" dirty="0" smtClean="0">
                <a:ea typeface="Calibri" panose="020F0502020204030204" pitchFamily="34" charset="0"/>
                <a:cs typeface="Times New Roman" panose="02020603050405020304" pitchFamily="18" charset="0"/>
              </a:rPr>
              <a:t>Throughout the process, the FEMA Program </a:t>
            </a:r>
            <a:r>
              <a:rPr lang="en-US" sz="2800" b="1" dirty="0">
                <a:ea typeface="Calibri" panose="020F0502020204030204" pitchFamily="34" charset="0"/>
                <a:cs typeface="Times New Roman" panose="02020603050405020304" pitchFamily="18" charset="0"/>
              </a:rPr>
              <a:t>Delivery Manager continues </a:t>
            </a:r>
            <a:r>
              <a:rPr lang="en-US" sz="2800" b="1" dirty="0" smtClean="0">
                <a:ea typeface="Calibri" panose="020F0502020204030204" pitchFamily="34" charset="0"/>
                <a:cs typeface="Times New Roman" panose="02020603050405020304" pitchFamily="18" charset="0"/>
              </a:rPr>
              <a:t>to:</a:t>
            </a:r>
          </a:p>
          <a:p>
            <a:pPr lvl="1">
              <a:lnSpc>
                <a:spcPct val="107000"/>
              </a:lnSpc>
              <a:spcBef>
                <a:spcPts val="0"/>
              </a:spcBef>
              <a:spcAft>
                <a:spcPts val="800"/>
              </a:spcAft>
              <a:buFont typeface="Arial" panose="020B0604020202020204" pitchFamily="34" charset="0"/>
              <a:buChar char="‒"/>
            </a:pPr>
            <a:r>
              <a:rPr lang="en-US" sz="2200" b="1" dirty="0" smtClean="0">
                <a:ea typeface="Calibri" panose="020F0502020204030204" pitchFamily="34" charset="0"/>
                <a:cs typeface="Times New Roman" panose="02020603050405020304" pitchFamily="18" charset="0"/>
                <a:sym typeface="Wingdings" panose="05000000000000000000" pitchFamily="2" charset="2"/>
              </a:rPr>
              <a:t>W</a:t>
            </a:r>
            <a:r>
              <a:rPr lang="en-US" sz="2200" b="1" dirty="0" smtClean="0">
                <a:ea typeface="Calibri" panose="020F0502020204030204" pitchFamily="34" charset="0"/>
                <a:cs typeface="Times New Roman" panose="02020603050405020304" pitchFamily="18" charset="0"/>
              </a:rPr>
              <a:t>ork with/Support </a:t>
            </a:r>
            <a:r>
              <a:rPr lang="en-US" sz="2200" b="1" dirty="0">
                <a:ea typeface="Calibri" panose="020F0502020204030204" pitchFamily="34" charset="0"/>
                <a:cs typeface="Times New Roman" panose="02020603050405020304" pitchFamily="18" charset="0"/>
              </a:rPr>
              <a:t>the </a:t>
            </a:r>
            <a:r>
              <a:rPr lang="en-US" sz="2200" b="1" dirty="0" smtClean="0">
                <a:ea typeface="Calibri" panose="020F0502020204030204" pitchFamily="34" charset="0"/>
                <a:cs typeface="Times New Roman" panose="02020603050405020304" pitchFamily="18" charset="0"/>
              </a:rPr>
              <a:t>Applicant</a:t>
            </a:r>
          </a:p>
          <a:p>
            <a:pPr lvl="1">
              <a:lnSpc>
                <a:spcPct val="107000"/>
              </a:lnSpc>
              <a:spcBef>
                <a:spcPts val="0"/>
              </a:spcBef>
              <a:spcAft>
                <a:spcPts val="800"/>
              </a:spcAft>
              <a:buFont typeface="Arial" panose="020B0604020202020204" pitchFamily="34" charset="0"/>
              <a:buChar char="‒"/>
            </a:pPr>
            <a:r>
              <a:rPr lang="en-US" sz="2200" b="1" dirty="0" smtClean="0">
                <a:ea typeface="Calibri" panose="020F0502020204030204" pitchFamily="34" charset="0"/>
                <a:cs typeface="Times New Roman" panose="02020603050405020304" pitchFamily="18" charset="0"/>
                <a:sym typeface="Wingdings" panose="05000000000000000000" pitchFamily="2" charset="2"/>
              </a:rPr>
              <a:t>C</a:t>
            </a:r>
            <a:r>
              <a:rPr lang="en-US" sz="2200" b="1" dirty="0" smtClean="0">
                <a:ea typeface="Calibri" panose="020F0502020204030204" pitchFamily="34" charset="0"/>
                <a:cs typeface="Times New Roman" panose="02020603050405020304" pitchFamily="18" charset="0"/>
              </a:rPr>
              <a:t>oordinates </a:t>
            </a:r>
            <a:r>
              <a:rPr lang="en-US" sz="2200" b="1" dirty="0">
                <a:ea typeface="Calibri" panose="020F0502020204030204" pitchFamily="34" charset="0"/>
                <a:cs typeface="Times New Roman" panose="02020603050405020304" pitchFamily="18" charset="0"/>
              </a:rPr>
              <a:t>with the Consolidated Resource Center regarding </a:t>
            </a:r>
            <a:r>
              <a:rPr lang="en-US" sz="2200" b="1" dirty="0" smtClean="0">
                <a:ea typeface="Calibri" panose="020F0502020204030204" pitchFamily="34" charset="0"/>
                <a:cs typeface="Times New Roman" panose="02020603050405020304" pitchFamily="18" charset="0"/>
              </a:rPr>
              <a:t>project development</a:t>
            </a:r>
          </a:p>
          <a:p>
            <a:pPr lvl="1">
              <a:lnSpc>
                <a:spcPct val="107000"/>
              </a:lnSpc>
              <a:spcBef>
                <a:spcPts val="0"/>
              </a:spcBef>
              <a:spcAft>
                <a:spcPts val="800"/>
              </a:spcAft>
              <a:buFont typeface="Arial" panose="020B0604020202020204" pitchFamily="34" charset="0"/>
              <a:buChar char="‒"/>
            </a:pPr>
            <a:r>
              <a:rPr lang="en-US" sz="2200" b="1" dirty="0" smtClean="0">
                <a:ea typeface="Calibri" panose="020F0502020204030204" pitchFamily="34" charset="0"/>
                <a:cs typeface="Times New Roman" panose="02020603050405020304" pitchFamily="18" charset="0"/>
                <a:sym typeface="Wingdings" panose="05000000000000000000" pitchFamily="2" charset="2"/>
              </a:rPr>
              <a:t>M</a:t>
            </a:r>
            <a:r>
              <a:rPr lang="en-US" sz="2200" b="1" dirty="0" smtClean="0">
                <a:ea typeface="Calibri" panose="020F0502020204030204" pitchFamily="34" charset="0"/>
                <a:cs typeface="Times New Roman" panose="02020603050405020304" pitchFamily="18" charset="0"/>
              </a:rPr>
              <a:t>eets </a:t>
            </a:r>
            <a:r>
              <a:rPr lang="en-US" sz="2200" b="1" dirty="0">
                <a:ea typeface="Calibri" panose="020F0502020204030204" pitchFamily="34" charset="0"/>
                <a:cs typeface="Times New Roman" panose="02020603050405020304" pitchFamily="18" charset="0"/>
              </a:rPr>
              <a:t>with the Applicant to a</a:t>
            </a:r>
            <a:r>
              <a:rPr lang="en-US" sz="2200" b="1" dirty="0" smtClean="0">
                <a:ea typeface="Calibri" panose="020F0502020204030204" pitchFamily="34" charset="0"/>
                <a:cs typeface="Times New Roman" panose="02020603050405020304" pitchFamily="18" charset="0"/>
              </a:rPr>
              <a:t>chieve </a:t>
            </a:r>
            <a:r>
              <a:rPr lang="en-US" sz="2200" b="1" u="sng" dirty="0" smtClean="0">
                <a:ea typeface="Calibri" panose="020F0502020204030204" pitchFamily="34" charset="0"/>
                <a:cs typeface="Times New Roman" panose="02020603050405020304" pitchFamily="18" charset="0"/>
              </a:rPr>
              <a:t>full document disclosure</a:t>
            </a:r>
            <a:endParaRPr lang="en-US" sz="2200" b="1" dirty="0">
              <a:ea typeface="Calibri" panose="020F0502020204030204" pitchFamily="34" charset="0"/>
              <a:cs typeface="Times New Roman" panose="02020603050405020304" pitchFamily="18" charset="0"/>
            </a:endParaRPr>
          </a:p>
          <a:p>
            <a:pPr marL="0" indent="0">
              <a:buNone/>
            </a:pPr>
            <a:endParaRPr lang="en-US" sz="2800" dirty="0"/>
          </a:p>
        </p:txBody>
      </p:sp>
      <p:sp>
        <p:nvSpPr>
          <p:cNvPr id="7" name="TextBox 6"/>
          <p:cNvSpPr txBox="1"/>
          <p:nvPr/>
        </p:nvSpPr>
        <p:spPr>
          <a:xfrm>
            <a:off x="1828800" y="5365085"/>
            <a:ext cx="5486400" cy="707886"/>
          </a:xfrm>
          <a:prstGeom prst="rect">
            <a:avLst/>
          </a:prstGeom>
          <a:noFill/>
          <a:ln>
            <a:solidFill>
              <a:srgbClr val="FF0000"/>
            </a:solidFill>
          </a:ln>
        </p:spPr>
        <p:txBody>
          <a:bodyPr wrap="square" rtlCol="0">
            <a:spAutoFit/>
          </a:bodyPr>
          <a:lstStyle/>
          <a:p>
            <a:pPr algn="ctr"/>
            <a:r>
              <a:rPr lang="en-US" sz="2000" b="1" dirty="0" smtClean="0">
                <a:solidFill>
                  <a:srgbClr val="FF0000"/>
                </a:solidFill>
                <a:latin typeface="+mj-lt"/>
              </a:rPr>
              <a:t>Recipients have a partnership opportunity throughout this engagement.</a:t>
            </a:r>
            <a:endParaRPr lang="en-US" sz="2000" b="1" dirty="0">
              <a:solidFill>
                <a:srgbClr val="FF0000"/>
              </a:solidFill>
              <a:latin typeface="+mj-lt"/>
            </a:endParaRPr>
          </a:p>
        </p:txBody>
      </p:sp>
      <p:pic>
        <p:nvPicPr>
          <p:cNvPr id="5" name="Picture 4"/>
          <p:cNvPicPr>
            <a:picLocks noChangeAspect="1"/>
          </p:cNvPicPr>
          <p:nvPr/>
        </p:nvPicPr>
        <p:blipFill>
          <a:blip r:embed="rId3"/>
          <a:stretch>
            <a:fillRect/>
          </a:stretch>
        </p:blipFill>
        <p:spPr>
          <a:xfrm>
            <a:off x="8091054" y="6042033"/>
            <a:ext cx="910483" cy="617576"/>
          </a:xfrm>
          <a:prstGeom prst="rect">
            <a:avLst/>
          </a:prstGeom>
        </p:spPr>
      </p:pic>
    </p:spTree>
    <p:extLst>
      <p:ext uri="{BB962C8B-B14F-4D97-AF65-F5344CB8AC3E}">
        <p14:creationId xmlns:p14="http://schemas.microsoft.com/office/powerpoint/2010/main" val="2315769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90D762029CE84B96C87ACFF56B9A05" ma:contentTypeVersion="9" ma:contentTypeDescription="Create a new document." ma:contentTypeScope="" ma:versionID="41784b0c62fad69a33861b5d005a16aa">
  <xsd:schema xmlns:xsd="http://www.w3.org/2001/XMLSchema" xmlns:xs="http://www.w3.org/2001/XMLSchema" xmlns:p="http://schemas.microsoft.com/office/2006/metadata/properties" xmlns:ns1="http://schemas.microsoft.com/sharepoint/v3" xmlns:ns2="320bc15b-6623-44b1-b36c-f22f9b0446bb" xmlns:ns3="eab1cfbc-0a2c-4805-bf22-d0648877ca9d" targetNamespace="http://schemas.microsoft.com/office/2006/metadata/properties" ma:root="true" ma:fieldsID="e57d2808825aac55a86703e3788248d4" ns1:_="" ns2:_="" ns3:_="">
    <xsd:import namespace="http://schemas.microsoft.com/sharepoint/v3"/>
    <xsd:import namespace="320bc15b-6623-44b1-b36c-f22f9b0446bb"/>
    <xsd:import namespace="eab1cfbc-0a2c-4805-bf22-d0648877ca9d"/>
    <xsd:element name="properties">
      <xsd:complexType>
        <xsd:sequence>
          <xsd:element name="documentManagement">
            <xsd:complexType>
              <xsd:all>
                <xsd:element ref="ns2:Category" minOccurs="0"/>
                <xsd:element ref="ns2:Sort_x0020_Categories" minOccurs="0"/>
                <xsd:element ref="ns2:Appendix" minOccurs="0"/>
                <xsd:element ref="ns2:Recovery_x0020_Document_x0020_Library" minOccurs="0"/>
                <xsd:element ref="ns2:HazMitPlanOrderNumber"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 ma:hidden="true" ma:internalName="PublishingStartDate">
      <xsd:simpleType>
        <xsd:restriction base="dms:Unknown"/>
      </xsd:simpleType>
    </xsd:element>
    <xsd:element name="PublishingExpirationDate" ma:index="10"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0bc15b-6623-44b1-b36c-f22f9b0446bb" elementFormDefault="qualified">
    <xsd:import namespace="http://schemas.microsoft.com/office/2006/documentManagement/types"/>
    <xsd:import namespace="http://schemas.microsoft.com/office/infopath/2007/PartnerControls"/>
    <xsd:element name="Category" ma:index="2" nillable="true" ma:displayName="Category" ma:default="PA Delivery Model Orientation" ma:internalName="Category">
      <xsd:complexType>
        <xsd:complexContent>
          <xsd:extension base="dms:MultiChoiceFillIn">
            <xsd:sequence>
              <xsd:element name="Value" maxOccurs="unbounded" minOccurs="0" nillable="true">
                <xsd:simpleType>
                  <xsd:union memberTypes="dms:Text">
                    <xsd:simpleType>
                      <xsd:restriction base="dms:Choice">
                        <xsd:enumeration value="Forms"/>
                        <xsd:enumeration value="Damage Assessment"/>
                        <xsd:enumeration value="Disaster Reimbursement Report"/>
                        <xsd:enumeration value="Debris Contact"/>
                        <xsd:enumeration value="Debris Management"/>
                        <xsd:enumeration value="Declaration Process"/>
                        <xsd:enumeration value="Final Inspection"/>
                        <xsd:enumeration value="Public Assistance Guidance"/>
                        <xsd:enumeration value="Project Status Information"/>
                        <xsd:enumeration value="EMMIE"/>
                        <xsd:enumeration value="FEMA Delivery Model"/>
                        <xsd:enumeration value="Hazard Mitigation"/>
                        <xsd:enumeration value="Hazard Mitigation Meeting Minutes"/>
                        <xsd:enumeration value="IA PDA Manual and Forms"/>
                        <xsd:enumeration value="Public Assistance Process"/>
                        <xsd:enumeration value="State Hazard Mitigation Plan"/>
                        <xsd:enumeration value="Recovery Document Library"/>
                        <xsd:enumeration value="PA Delivery Model Orientation"/>
                      </xsd:restriction>
                    </xsd:simpleType>
                  </xsd:union>
                </xsd:simpleType>
              </xsd:element>
            </xsd:sequence>
          </xsd:extension>
        </xsd:complexContent>
      </xsd:complexType>
    </xsd:element>
    <xsd:element name="Sort_x0020_Categories" ma:index="3" nillable="true" ma:displayName="Sort Categories" ma:list="{a51c2186-2ac6-4297-97f1-a4c5412858a2}" ma:internalName="Sort_x0020_Categories" ma:readOnly="false" ma:showField="Title">
      <xsd:simpleType>
        <xsd:restriction base="dms:Lookup"/>
      </xsd:simpleType>
    </xsd:element>
    <xsd:element name="Appendix" ma:index="4" nillable="true" ma:displayName="Appendix" ma:internalName="Appendix">
      <xsd:complexType>
        <xsd:complexContent>
          <xsd:extension base="dms:MultiChoice">
            <xsd:sequence>
              <xsd:element name="Value" maxOccurs="unbounded" minOccurs="0" nillable="true">
                <xsd:simpleType>
                  <xsd:restriction base="dms:Choice">
                    <xsd:enumeration value="Enhanced / Standard Plan combined"/>
                    <xsd:enumeration value="Enhanced Plan"/>
                    <xsd:enumeration value="Standard Plan"/>
                    <xsd:enumeration value="Standard  - Appendix 2"/>
                    <xsd:enumeration value="Standard  - Appendix 3"/>
                    <xsd:enumeration value="Standard  - Appendix 4"/>
                    <xsd:enumeration value="Standard  - Appendix 5"/>
                    <xsd:enumeration value="Standard  - Appendix 6"/>
                    <xsd:enumeration value="Enhanced  - Appendix 2"/>
                    <xsd:enumeration value="Enhanced  - Appendix 3"/>
                    <xsd:enumeration value="Enhanced  - Appendix 4"/>
                    <xsd:enumeration value="Enhanced  - Appendix 5"/>
                    <xsd:enumeration value="Enhanced  - Appendix 6"/>
                    <xsd:enumeration value="Enhanced  - Appendix 7"/>
                  </xsd:restriction>
                </xsd:simpleType>
              </xsd:element>
            </xsd:sequence>
          </xsd:extension>
        </xsd:complexContent>
      </xsd:complexType>
    </xsd:element>
    <xsd:element name="Recovery_x0020_Document_x0020_Library" ma:index="5" nillable="true" ma:displayName="Recovery Document Library" ma:default="1" ma:internalName="Recovery_x0020_Document_x0020_Library">
      <xsd:simpleType>
        <xsd:restriction base="dms:Boolean"/>
      </xsd:simpleType>
    </xsd:element>
    <xsd:element name="HazMitPlanOrderNumber" ma:index="6" nillable="true" ma:displayName="HazMitPlanOrderNumber" ma:internalName="HazMitPlanOrderNumber">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eab1cfbc-0a2c-4805-bf22-d0648877ca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320bc15b-6623-44b1-b36c-f22f9b0446bb">
      <Value>FEMA Delivery Model</Value>
    </Category>
    <PublishingExpirationDate xmlns="http://schemas.microsoft.com/sharepoint/v3" xsi:nil="true"/>
    <Appendix xmlns="320bc15b-6623-44b1-b36c-f22f9b0446bb"/>
    <Recovery_x0020_Document_x0020_Library xmlns="320bc15b-6623-44b1-b36c-f22f9b0446bb">true</Recovery_x0020_Document_x0020_Library>
    <PublishingStartDate xmlns="http://schemas.microsoft.com/sharepoint/v3" xsi:nil="true"/>
    <HazMitPlanOrderNumber xmlns="320bc15b-6623-44b1-b36c-f22f9b0446bb" xsi:nil="true"/>
    <Sort_x0020_Categories xmlns="320bc15b-6623-44b1-b36c-f22f9b0446bb">11</Sort_x0020_Categories>
  </documentManagement>
</p:properties>
</file>

<file path=customXml/itemProps1.xml><?xml version="1.0" encoding="utf-8"?>
<ds:datastoreItem xmlns:ds="http://schemas.openxmlformats.org/officeDocument/2006/customXml" ds:itemID="{76F18471-58C3-410C-B5AB-4BDFA6A4BA01}"/>
</file>

<file path=customXml/itemProps2.xml><?xml version="1.0" encoding="utf-8"?>
<ds:datastoreItem xmlns:ds="http://schemas.openxmlformats.org/officeDocument/2006/customXml" ds:itemID="{AB0CCE3B-9373-4703-B227-52C4E7A8AC15}"/>
</file>

<file path=customXml/itemProps3.xml><?xml version="1.0" encoding="utf-8"?>
<ds:datastoreItem xmlns:ds="http://schemas.openxmlformats.org/officeDocument/2006/customXml" ds:itemID="{5FF0B954-1AD3-4722-B017-1D2A89E85BC8}"/>
</file>

<file path=docProps/app.xml><?xml version="1.0" encoding="utf-8"?>
<Properties xmlns="http://schemas.openxmlformats.org/officeDocument/2006/extended-properties" xmlns:vt="http://schemas.openxmlformats.org/officeDocument/2006/docPropsVTypes">
  <Template/>
  <TotalTime>17482</TotalTime>
  <Words>5132</Words>
  <Application>Microsoft Office PowerPoint</Application>
  <PresentationFormat>On-screen Show (4:3)</PresentationFormat>
  <Paragraphs>700</Paragraphs>
  <Slides>101</Slides>
  <Notes>86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7" baseType="lpstr">
      <vt:lpstr>Arial</vt:lpstr>
      <vt:lpstr>Calibri</vt:lpstr>
      <vt:lpstr>Times New Roman</vt:lpstr>
      <vt:lpstr>Wingdings</vt:lpstr>
      <vt:lpstr>Default Design</vt:lpstr>
      <vt:lpstr>Worksheet</vt:lpstr>
      <vt:lpstr>Phase II – Intake Damage and Eligibility Analysis</vt:lpstr>
      <vt:lpstr>Phase II – Intake Damage and Eligibility Analysis – Action Items</vt:lpstr>
      <vt:lpstr>Phase II – Intake Damage and Eligibility Analysis – Action Items</vt:lpstr>
      <vt:lpstr>PowerPoint Presentation</vt:lpstr>
      <vt:lpstr>PowerPoint Presentation</vt:lpstr>
      <vt:lpstr>PowerPoint Presentation</vt:lpstr>
      <vt:lpstr>PowerPoint Presentation</vt:lpstr>
      <vt:lpstr>Phase II – Intake Damage and Eligibility Analysis – Action Items</vt:lpstr>
      <vt:lpstr>Phase II – Intake Damage and Eligibility Analysis – Action Items</vt:lpstr>
      <vt:lpstr>Event Profile – Documents to Projects</vt:lpstr>
      <vt:lpstr>Locating Projects</vt:lpstr>
      <vt:lpstr>Locating Projects</vt:lpstr>
      <vt:lpstr>Locating Projects</vt:lpstr>
      <vt:lpstr>Attaching Documents to EEI </vt:lpstr>
      <vt:lpstr>Attaching Documents to EEI – Pop Up Box – New Document </vt:lpstr>
      <vt:lpstr>Attaching Documents to EEI – Pop Up Box – New Document </vt:lpstr>
      <vt:lpstr>Attaching Documents to EEI – Pop Up Box – New Document </vt:lpstr>
      <vt:lpstr>Attaching Documents to EEI – Pop Up Box – Add Description and Upload Document</vt:lpstr>
      <vt:lpstr>Attaching Documents to EEI – Pop Up Box – Attach Uploaded Document</vt:lpstr>
      <vt:lpstr>Remove Documents from EEI   </vt:lpstr>
      <vt:lpstr>Send EEI Back to FEMA </vt:lpstr>
      <vt:lpstr>Send EEI Back to FEMA  – Confirmation Pop Up Box</vt:lpstr>
      <vt:lpstr>Essential Elements of Information (EEI)</vt:lpstr>
      <vt:lpstr>Add Comments to EEI</vt:lpstr>
      <vt:lpstr>Add Comments to EEI</vt:lpstr>
      <vt:lpstr>Verify Comment Attached</vt:lpstr>
      <vt:lpstr>Identify Tasks to Complete</vt:lpstr>
      <vt:lpstr>Identify Tasks to Complete</vt:lpstr>
      <vt:lpstr>Identify Tasks to Complete</vt:lpstr>
      <vt:lpstr>Phase II – Intake Damage and Eligibility Analysis – Action Items</vt:lpstr>
      <vt:lpstr>Phase II – Intake Damage and Eligibility Analysis – Action Items EEI completed input  </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Introduction to the FEMA Site Inspector</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FEMA Site Inspector Report Forms and Tools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Phase II – Intake Damage and Eligibility Analysis – Action Items</vt:lpstr>
      <vt:lpstr>FEMA’s Public Assistance  Grants Portal</vt:lpstr>
      <vt:lpstr>https://grantsportal-demo-site.azurewebsites.net  </vt:lpstr>
      <vt:lpstr>Under “My Organization” click “Event PA Requests” and select CO-EOC by clicking the magnifying glass 🔍 on the left</vt:lpstr>
      <vt:lpstr>Under “Event Profile” scroll down to “Documents” bar and click “Manage” button on the right </vt:lpstr>
      <vt:lpstr>Click green “Add Document” button to  upload a document </vt:lpstr>
      <vt:lpstr>In the pop-up box, click green “Select Document” button and choose a SAFE document from your desktop to upload</vt:lpstr>
      <vt:lpstr>Search by “File name” in “File Upload” pop-up box and click “Open” button</vt:lpstr>
      <vt:lpstr>Fill out all attachment identifiers and click  “Add Document” button</vt:lpstr>
      <vt:lpstr>Uploading… Screen with “Cancel” button option</vt:lpstr>
      <vt:lpstr>Manage Documents with Edit/Remove button options,  Add additional documents by clicking “Add Document”</vt:lpstr>
      <vt:lpstr>Go Under: Event PA Request – My Event Request Profile - scroll down and expand “Documents” bar to view list of attachments under Profile (same for the Organization area)</vt:lpstr>
      <vt:lpstr>Select blue icon to the left of an Uploaded Document to open and view the attachment from the “Documents” bar</vt:lpstr>
      <vt:lpstr>Downloaded Document</vt:lpstr>
      <vt:lpstr>Documents should be placed under “My Organization Profile” if the items are not specific to an Event (i.e. Insurance Policy)</vt:lpstr>
      <vt:lpstr>Once Documents exercise is complete, go ahead  and sign out of your Demo Grants Portal Account</vt:lpstr>
      <vt:lpstr>Phase II – Intake Damage and Eligibility Analysis – Action Items</vt:lpstr>
      <vt:lpstr>Phase II – Intake Damage and Eligibility Analysis – Action Items</vt:lpstr>
      <vt:lpstr>Questions</vt:lpstr>
      <vt:lpstr>Conclusion of Unit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 Phase II - Intake Damage and Eligibility Analysis - Action Item</dc:title>
  <dc:creator>Pack, Eddie</dc:creator>
  <cp:lastModifiedBy>Avila, Joseph</cp:lastModifiedBy>
  <cp:revision>747</cp:revision>
  <cp:lastPrinted>2015-09-01T13:23:53Z</cp:lastPrinted>
  <dcterms:created xsi:type="dcterms:W3CDTF">2007-09-27T13:34:17Z</dcterms:created>
  <dcterms:modified xsi:type="dcterms:W3CDTF">2017-11-08T16:28:33Z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0x0101001890D762029CE84B96C87ACFF56B9A05</vt:lpwstr>
  </property>
  <property fmtid="{D5CDD505-2E9C-101B-9397-08002B2CF9AE}" pid="3" name="Order">
    <vt:r8>25600</vt:r8>
  </property>
</Properties>
</file>